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266" r:id="rId2"/>
    <p:sldId id="273" r:id="rId3"/>
    <p:sldId id="279" r:id="rId4"/>
    <p:sldId id="278" r:id="rId5"/>
    <p:sldId id="276" r:id="rId6"/>
    <p:sldId id="280" r:id="rId7"/>
    <p:sldId id="282" r:id="rId8"/>
    <p:sldId id="283" r:id="rId9"/>
    <p:sldId id="281" r:id="rId10"/>
    <p:sldId id="284" r:id="rId11"/>
    <p:sldId id="277" r:id="rId12"/>
    <p:sldId id="285" r:id="rId13"/>
    <p:sldId id="286" r:id="rId14"/>
    <p:sldId id="287" r:id="rId15"/>
    <p:sldId id="288" r:id="rId16"/>
    <p:sldId id="289" r:id="rId17"/>
    <p:sldId id="290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B83"/>
    <a:srgbClr val="FFD937"/>
    <a:srgbClr val="FFFB93"/>
    <a:srgbClr val="9D1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46"/>
    <p:restoredTop sz="94680"/>
  </p:normalViewPr>
  <p:slideViewPr>
    <p:cSldViewPr snapToGrid="0" snapToObjects="1">
      <p:cViewPr varScale="1">
        <p:scale>
          <a:sx n="133" d="100"/>
          <a:sy n="133" d="100"/>
        </p:scale>
        <p:origin x="8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12/10/24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12/10/24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12/10/24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12/10/24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12/10/24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12/10/24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12/10/24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12/10/24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12/10/24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12/10/24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12/10/24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12/10/24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12/10/24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62" y="1568757"/>
            <a:ext cx="3855861" cy="3163224"/>
          </a:xfrm>
        </p:spPr>
        <p:txBody>
          <a:bodyPr anchor="t">
            <a:norm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200" dirty="0">
                <a:latin typeface="Baskerville Old Face" panose="02020602080505020303" pitchFamily="18" charset="77"/>
              </a:rPr>
              <a:t>90-Day Interim Superintendent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7262" y="5003715"/>
            <a:ext cx="4146807" cy="1192815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/>
              <a:t>Dr. Carol Montague-Davis</a:t>
            </a:r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Interim Superintendent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December 10,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2A592-8961-1163-715F-58181ED8A09D}"/>
              </a:ext>
            </a:extLst>
          </p:cNvPr>
          <p:cNvSpPr txBox="1"/>
          <p:nvPr/>
        </p:nvSpPr>
        <p:spPr>
          <a:xfrm>
            <a:off x="6228959" y="385590"/>
            <a:ext cx="4572000" cy="614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None/>
            </a:pPr>
            <a:r>
              <a:rPr lang="en-US" sz="1800" b="1" dirty="0">
                <a:solidFill>
                  <a:schemeClr val="bg1"/>
                </a:solidFill>
              </a:rPr>
              <a:t>Dr. Carol Montague-Davis</a:t>
            </a:r>
            <a:endParaRPr lang="en-US" sz="32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Interim Superintendent </a:t>
            </a: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Agenda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336380" y="2007499"/>
            <a:ext cx="5315273" cy="2328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Core</a:t>
            </a:r>
            <a:r>
              <a:rPr lang="en-US" sz="2400" spc="-20" dirty="0"/>
              <a:t> Values</a:t>
            </a:r>
            <a:r>
              <a:rPr lang="en-US" sz="2400" spc="-35" dirty="0"/>
              <a:t> </a:t>
            </a:r>
            <a:r>
              <a:rPr lang="en-US" sz="2400" dirty="0"/>
              <a:t>and</a:t>
            </a:r>
            <a:r>
              <a:rPr lang="en-US" sz="2400" spc="-45" dirty="0"/>
              <a:t> </a:t>
            </a:r>
            <a:r>
              <a:rPr lang="en-US" sz="2400" spc="-10" dirty="0"/>
              <a:t>Vision </a:t>
            </a:r>
          </a:p>
          <a:p>
            <a:pPr marL="469265" indent="-456565">
              <a:lnSpc>
                <a:spcPct val="100000"/>
              </a:lnSpc>
              <a:spcBef>
                <a:spcPts val="600"/>
              </a:spcBef>
              <a:buAutoNum type="arabicPeriod" startAt="2"/>
              <a:tabLst>
                <a:tab pos="469265" algn="l"/>
              </a:tabLst>
            </a:pPr>
            <a:r>
              <a:rPr lang="en-US" sz="2400" dirty="0">
                <a:cs typeface="Calibri"/>
              </a:rPr>
              <a:t>30,</a:t>
            </a:r>
            <a:r>
              <a:rPr lang="en-US" sz="2400" spc="-35" dirty="0">
                <a:cs typeface="Calibri"/>
              </a:rPr>
              <a:t> </a:t>
            </a:r>
            <a:r>
              <a:rPr lang="en-US" sz="2400" dirty="0">
                <a:cs typeface="Calibri"/>
              </a:rPr>
              <a:t>60,</a:t>
            </a:r>
            <a:r>
              <a:rPr lang="en-US" sz="2400" spc="-15" dirty="0">
                <a:cs typeface="Calibri"/>
              </a:rPr>
              <a:t> </a:t>
            </a:r>
            <a:r>
              <a:rPr lang="en-US" sz="2400" dirty="0">
                <a:cs typeface="Calibri"/>
              </a:rPr>
              <a:t>90-Day</a:t>
            </a:r>
            <a:r>
              <a:rPr lang="en-US" sz="2400" spc="-50" dirty="0">
                <a:cs typeface="Calibri"/>
              </a:rPr>
              <a:t> </a:t>
            </a:r>
            <a:r>
              <a:rPr lang="en-US" sz="2400" spc="-10" dirty="0">
                <a:cs typeface="Calibri"/>
              </a:rPr>
              <a:t>Overview</a:t>
            </a:r>
            <a:endParaRPr lang="en-US" sz="2400" dirty="0">
              <a:cs typeface="Calibri"/>
            </a:endParaRPr>
          </a:p>
          <a:p>
            <a:pPr marL="469900" marR="5080" indent="-457200">
              <a:lnSpc>
                <a:spcPct val="100000"/>
              </a:lnSpc>
              <a:spcBef>
                <a:spcPts val="505"/>
              </a:spcBef>
              <a:buAutoNum type="arabicPeriod" startAt="2"/>
              <a:tabLst>
                <a:tab pos="469900" algn="l"/>
              </a:tabLst>
            </a:pPr>
            <a:r>
              <a:rPr lang="en-US" sz="2400" dirty="0">
                <a:cs typeface="Calibri"/>
              </a:rPr>
              <a:t>Key</a:t>
            </a:r>
            <a:r>
              <a:rPr lang="en-US" sz="2400" spc="-35" dirty="0">
                <a:cs typeface="Calibri"/>
              </a:rPr>
              <a:t> </a:t>
            </a:r>
            <a:r>
              <a:rPr lang="en-US" sz="2400" dirty="0">
                <a:cs typeface="Calibri"/>
              </a:rPr>
              <a:t>Actions</a:t>
            </a:r>
            <a:r>
              <a:rPr lang="en-US" sz="2400" spc="-35" dirty="0">
                <a:cs typeface="Calibri"/>
              </a:rPr>
              <a:t> </a:t>
            </a:r>
            <a:r>
              <a:rPr lang="en-US" sz="2400" dirty="0">
                <a:cs typeface="Calibri"/>
              </a:rPr>
              <a:t>and</a:t>
            </a:r>
            <a:r>
              <a:rPr lang="en-US" sz="2400" spc="-40" dirty="0">
                <a:cs typeface="Calibri"/>
              </a:rPr>
              <a:t> </a:t>
            </a:r>
            <a:r>
              <a:rPr lang="en-US" sz="2400" spc="-10" dirty="0">
                <a:cs typeface="Calibri"/>
              </a:rPr>
              <a:t>Outcomes </a:t>
            </a:r>
            <a:r>
              <a:rPr lang="en-US" sz="2400" dirty="0">
                <a:cs typeface="Calibri"/>
              </a:rPr>
              <a:t>by</a:t>
            </a:r>
            <a:r>
              <a:rPr lang="en-US" sz="2400" spc="-45" dirty="0">
                <a:cs typeface="Calibri"/>
              </a:rPr>
              <a:t> </a:t>
            </a:r>
            <a:r>
              <a:rPr lang="en-US" sz="2400" dirty="0">
                <a:cs typeface="Calibri"/>
              </a:rPr>
              <a:t>Focus</a:t>
            </a:r>
            <a:r>
              <a:rPr lang="en-US" sz="2400" spc="-40" dirty="0">
                <a:cs typeface="Calibri"/>
              </a:rPr>
              <a:t> </a:t>
            </a:r>
            <a:r>
              <a:rPr lang="en-US" sz="2400" spc="-20" dirty="0">
                <a:cs typeface="Calibri"/>
              </a:rPr>
              <a:t>Area</a:t>
            </a:r>
            <a:endParaRPr lang="en-US" sz="2400" dirty="0">
              <a:cs typeface="Calibri"/>
            </a:endParaRPr>
          </a:p>
          <a:p>
            <a:pPr marL="469900" marR="266065" indent="-457200">
              <a:lnSpc>
                <a:spcPct val="100000"/>
              </a:lnSpc>
              <a:spcBef>
                <a:spcPts val="505"/>
              </a:spcBef>
              <a:buAutoNum type="arabicPeriod" startAt="2"/>
              <a:tabLst>
                <a:tab pos="469900" algn="l"/>
              </a:tabLst>
            </a:pPr>
            <a:r>
              <a:rPr lang="en-US" sz="2400" dirty="0">
                <a:cs typeface="Calibri"/>
              </a:rPr>
              <a:t>Next</a:t>
            </a:r>
            <a:r>
              <a:rPr lang="en-US" sz="2400" spc="-25" dirty="0">
                <a:cs typeface="Calibri"/>
              </a:rPr>
              <a:t> </a:t>
            </a:r>
            <a:r>
              <a:rPr lang="en-US" sz="2400" dirty="0">
                <a:cs typeface="Calibri"/>
              </a:rPr>
              <a:t>Steps</a:t>
            </a:r>
            <a:r>
              <a:rPr lang="en-US" sz="2400" spc="-40" dirty="0">
                <a:cs typeface="Calibri"/>
              </a:rPr>
              <a:t> </a:t>
            </a:r>
            <a:r>
              <a:rPr lang="en-US" sz="2400" dirty="0">
                <a:cs typeface="Calibri"/>
              </a:rPr>
              <a:t>and</a:t>
            </a:r>
            <a:r>
              <a:rPr lang="en-US" sz="2400" spc="-45" dirty="0">
                <a:cs typeface="Calibri"/>
              </a:rPr>
              <a:t> </a:t>
            </a:r>
            <a:r>
              <a:rPr lang="en-US" sz="2400" spc="-10" dirty="0">
                <a:cs typeface="Calibri"/>
              </a:rPr>
              <a:t>Strategic Goals</a:t>
            </a:r>
            <a:endParaRPr lang="en-US" sz="2400" dirty="0"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2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9" name="Picture 8" descr="Two women smiling at the camera&#10;&#10;Description automatically generated">
            <a:extLst>
              <a:ext uri="{FF2B5EF4-FFF2-40B4-BE49-F238E27FC236}">
                <a16:creationId xmlns:a16="http://schemas.microsoft.com/office/drawing/2014/main" id="{253CC009-77F5-ECAD-D2A0-1FFEE4987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339403" y="2191885"/>
            <a:ext cx="3782314" cy="283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96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1C7E83-476A-1556-186A-DF308B09C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DC4DD42F-F8D6-2ED0-4DED-1B6509350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object 7">
            <a:extLst>
              <a:ext uri="{FF2B5EF4-FFF2-40B4-BE49-F238E27FC236}">
                <a16:creationId xmlns:a16="http://schemas.microsoft.com/office/drawing/2014/main" id="{E0BF603C-61BC-2FB6-6358-2CA56934EC6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914397"/>
            <a:ext cx="4572000" cy="6857865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9AA1877-C872-96CD-3544-3F49E03AE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D9A2F5A-203D-0862-ACAA-ADEE7171B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43E34B8-05DF-ED4B-7C57-B75547296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E72C93-1AA0-B5BD-1877-B0B4793FC269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B02D45-B99D-56BB-719D-0AF40F8BFF7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6BC49D-6181-9C09-FE9F-B516A60869D5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81299B-0BEE-7FBB-7DBA-39B2F6B03C1B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3</a:t>
            </a:fld>
            <a:r>
              <a:rPr lang="en-US" sz="2000" dirty="0"/>
              <a:t>|</a:t>
            </a:r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04D596FD-265F-04F2-0D70-E7BCF8DC7196}"/>
              </a:ext>
            </a:extLst>
          </p:cNvPr>
          <p:cNvSpPr txBox="1"/>
          <p:nvPr/>
        </p:nvSpPr>
        <p:spPr>
          <a:xfrm>
            <a:off x="626110" y="2015992"/>
            <a:ext cx="3705258" cy="3583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>
                <a:latin typeface="Calibri"/>
                <a:cs typeface="Calibri"/>
              </a:rPr>
              <a:t>Core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Values</a:t>
            </a:r>
            <a:endParaRPr sz="2400" b="1" dirty="0">
              <a:latin typeface="Calibri"/>
              <a:cs typeface="Calibri"/>
            </a:endParaRPr>
          </a:p>
          <a:p>
            <a:pPr marL="355600" marR="50800" indent="-342900">
              <a:lnSpc>
                <a:spcPct val="80000"/>
              </a:lnSpc>
              <a:spcBef>
                <a:spcPts val="525"/>
              </a:spcBef>
              <a:buFont typeface="Arial"/>
              <a:buChar char="•"/>
              <a:tabLst>
                <a:tab pos="355600" algn="l"/>
              </a:tabLst>
            </a:pPr>
            <a:r>
              <a:rPr sz="2400" spc="-20" dirty="0">
                <a:latin typeface="Calibri"/>
                <a:cs typeface="Calibri"/>
              </a:rPr>
              <a:t>Trust,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Integrity, </a:t>
            </a:r>
            <a:r>
              <a:rPr sz="2400" spc="-30" dirty="0">
                <a:latin typeface="Calibri"/>
                <a:cs typeface="Calibri"/>
              </a:rPr>
              <a:t>Teamwork,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Collaboration, </a:t>
            </a:r>
            <a:r>
              <a:rPr sz="2400" spc="-20" dirty="0">
                <a:latin typeface="Calibri"/>
                <a:cs typeface="Calibri"/>
              </a:rPr>
              <a:t>Equity,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Success, Accountability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40"/>
              </a:spcBef>
            </a:pPr>
            <a:r>
              <a:rPr sz="2400" b="1" spc="-10" dirty="0">
                <a:latin typeface="Calibri"/>
                <a:cs typeface="Calibri"/>
              </a:rPr>
              <a:t>Vision</a:t>
            </a:r>
            <a:endParaRPr sz="2400" b="1" dirty="0">
              <a:latin typeface="Calibri"/>
              <a:cs typeface="Calibri"/>
            </a:endParaRPr>
          </a:p>
          <a:p>
            <a:pPr marL="355600" marR="5080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Every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student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dirty="0">
                <a:latin typeface="Calibri"/>
                <a:cs typeface="Calibri"/>
              </a:rPr>
              <a:t>right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high-quality </a:t>
            </a:r>
            <a:r>
              <a:rPr sz="2400" dirty="0">
                <a:latin typeface="Calibri"/>
                <a:cs typeface="Calibri"/>
              </a:rPr>
              <a:t>education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that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meets </a:t>
            </a:r>
            <a:r>
              <a:rPr sz="2400" dirty="0">
                <a:latin typeface="Calibri"/>
                <a:cs typeface="Calibri"/>
              </a:rPr>
              <a:t>their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individual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needs</a:t>
            </a:r>
            <a:r>
              <a:rPr sz="2400" spc="-25" dirty="0">
                <a:latin typeface="Calibri"/>
                <a:cs typeface="Calibri"/>
              </a:rPr>
              <a:t> and </a:t>
            </a:r>
            <a:r>
              <a:rPr sz="2400" dirty="0">
                <a:latin typeface="Calibri"/>
                <a:cs typeface="Calibri"/>
              </a:rPr>
              <a:t>prepares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them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lifelong success.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111C99-0A28-B0E9-8FE5-CAFC976BB375}"/>
              </a:ext>
            </a:extLst>
          </p:cNvPr>
          <p:cNvGrpSpPr/>
          <p:nvPr/>
        </p:nvGrpSpPr>
        <p:grpSpPr>
          <a:xfrm>
            <a:off x="6143907" y="5530589"/>
            <a:ext cx="2657830" cy="1115569"/>
            <a:chOff x="6196733" y="5615840"/>
            <a:chExt cx="2657830" cy="1115569"/>
          </a:xfrm>
        </p:grpSpPr>
        <p:pic>
          <p:nvPicPr>
            <p:cNvPr id="21" name="Picture 20" descr="Recreated Logo White Circle No Background.png">
              <a:extLst>
                <a:ext uri="{FF2B5EF4-FFF2-40B4-BE49-F238E27FC236}">
                  <a16:creationId xmlns:a16="http://schemas.microsoft.com/office/drawing/2014/main" id="{2356015F-E1B1-DA0A-6307-CB70E2DD1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52204" y="5615840"/>
              <a:ext cx="1102359" cy="1102359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B921CEA-335C-CEB6-06A9-7AE2964ED66A}"/>
                </a:ext>
              </a:extLst>
            </p:cNvPr>
            <p:cNvGrpSpPr/>
            <p:nvPr/>
          </p:nvGrpSpPr>
          <p:grpSpPr>
            <a:xfrm>
              <a:off x="6196733" y="5760626"/>
              <a:ext cx="1734594" cy="970783"/>
              <a:chOff x="6196733" y="5760626"/>
              <a:chExt cx="1734594" cy="970783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54EFB2E-3101-83BC-C964-2351CD818F8A}"/>
                  </a:ext>
                </a:extLst>
              </p:cNvPr>
              <p:cNvSpPr txBox="1"/>
              <p:nvPr/>
            </p:nvSpPr>
            <p:spPr>
              <a:xfrm>
                <a:off x="6273033" y="5760626"/>
                <a:ext cx="158199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rgbClr val="FFD937"/>
                    </a:solidFill>
                    <a:latin typeface="Century Gothic" panose="020B0502020202020204" pitchFamily="34" charset="0"/>
                    <a:cs typeface="Courier New" panose="02070309020205020404" pitchFamily="49" charset="0"/>
                  </a:rPr>
                  <a:t>CHAMPIONS</a:t>
                </a:r>
              </a:p>
              <a:p>
                <a:pPr algn="r"/>
                <a:r>
                  <a:rPr lang="en-US" dirty="0">
                    <a:solidFill>
                      <a:srgbClr val="FFD937"/>
                    </a:solidFill>
                    <a:latin typeface="Century Gothic" panose="020B0502020202020204" pitchFamily="34" charset="0"/>
                    <a:cs typeface="Courier New" panose="02070309020205020404" pitchFamily="49" charset="0"/>
                  </a:rPr>
                  <a:t>for Children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564718D-D71C-2A27-0F6D-ACF910BD67B6}"/>
                  </a:ext>
                </a:extLst>
              </p:cNvPr>
              <p:cNvSpPr txBox="1"/>
              <p:nvPr/>
            </p:nvSpPr>
            <p:spPr>
              <a:xfrm rot="21322634">
                <a:off x="6196733" y="6362077"/>
                <a:ext cx="17345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bg1"/>
                    </a:solidFill>
                    <a:latin typeface="MARKER FELT WIDE" panose="02000400000000000000" pitchFamily="2" charset="77"/>
                    <a:cs typeface="Arial Narrow" panose="020B0604020202020204" pitchFamily="34" charset="0"/>
                  </a:rPr>
                  <a:t>with kindness!</a:t>
                </a:r>
              </a:p>
            </p:txBody>
          </p:sp>
        </p:grp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F0E47742-DC2E-E25E-2570-32602DEF39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Core Values and Vision</a:t>
            </a:r>
          </a:p>
        </p:txBody>
      </p:sp>
    </p:spTree>
    <p:extLst>
      <p:ext uri="{BB962C8B-B14F-4D97-AF65-F5344CB8AC3E}">
        <p14:creationId xmlns:p14="http://schemas.microsoft.com/office/powerpoint/2010/main" val="3255503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6924" y="1994139"/>
            <a:ext cx="2000842" cy="1375145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Phase 1 </a:t>
            </a:r>
          </a:p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Transition</a:t>
            </a:r>
          </a:p>
        </p:txBody>
      </p:sp>
      <p:pic>
        <p:nvPicPr>
          <p:cNvPr id="7" name="Picture 6" descr="Recreated Logo White Circle No Background.png">
            <a:extLst>
              <a:ext uri="{FF2B5EF4-FFF2-40B4-BE49-F238E27FC236}">
                <a16:creationId xmlns:a16="http://schemas.microsoft.com/office/drawing/2014/main" id="{886786E1-1FA2-B5CB-DB4F-FA3B477C4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288F35-7036-1710-9900-78CD2096E738}"/>
              </a:ext>
            </a:extLst>
          </p:cNvPr>
          <p:cNvSpPr/>
          <p:nvPr/>
        </p:nvSpPr>
        <p:spPr>
          <a:xfrm>
            <a:off x="625002" y="6304131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AB9163-5781-3D12-4584-4970168C96DF}"/>
              </a:ext>
            </a:extLst>
          </p:cNvPr>
          <p:cNvSpPr/>
          <p:nvPr/>
        </p:nvSpPr>
        <p:spPr>
          <a:xfrm>
            <a:off x="764196" y="6304130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761E33-5CBB-FD36-6237-C7E8A6EB0F11}"/>
              </a:ext>
            </a:extLst>
          </p:cNvPr>
          <p:cNvSpPr/>
          <p:nvPr/>
        </p:nvSpPr>
        <p:spPr>
          <a:xfrm>
            <a:off x="914439" y="6304129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940CCA-5E17-5F6B-5F93-FBFC5C813566}"/>
              </a:ext>
            </a:extLst>
          </p:cNvPr>
          <p:cNvSpPr txBox="1"/>
          <p:nvPr/>
        </p:nvSpPr>
        <p:spPr>
          <a:xfrm>
            <a:off x="187048" y="6386356"/>
            <a:ext cx="486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>
                <a:solidFill>
                  <a:schemeClr val="bg1"/>
                </a:solidFill>
              </a:rPr>
              <a:t>4</a:t>
            </a:fld>
            <a:r>
              <a:rPr lang="en-US" sz="2000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7DF79ED-57B1-AE91-4795-136F4A7BDE03}"/>
              </a:ext>
            </a:extLst>
          </p:cNvPr>
          <p:cNvSpPr txBox="1">
            <a:spLocks/>
          </p:cNvSpPr>
          <p:nvPr/>
        </p:nvSpPr>
        <p:spPr>
          <a:xfrm>
            <a:off x="524784" y="248038"/>
            <a:ext cx="33972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First 30 Days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86F370-E764-9153-2C74-71EFD8F8F7F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03AED8-DAF4-67F7-C204-C1F8E2604BD2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6" name="Picture 5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92A16C82-AACA-BC1E-7FB3-7A1086C59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596" y="1299556"/>
            <a:ext cx="5196480" cy="3897360"/>
          </a:xfrm>
          <a:prstGeom prst="rect">
            <a:avLst/>
          </a:prstGeom>
          <a:effectLst>
            <a:outerShdw blurRad="199324" dist="38100" dir="8100000" sx="103000" sy="103000" algn="tr" rotWithShape="0">
              <a:prstClr val="black">
                <a:alpha val="48382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093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First 30 Days: 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Observing and Listening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8240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Focus areas and action taken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5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0DC47B-3FC3-B9D9-A2BD-F0E61CA89E95}"/>
              </a:ext>
            </a:extLst>
          </p:cNvPr>
          <p:cNvSpPr txBox="1"/>
          <p:nvPr/>
        </p:nvSpPr>
        <p:spPr>
          <a:xfrm>
            <a:off x="449138" y="2272761"/>
            <a:ext cx="824571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Listen to all stakeholder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Met with every department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Met individually with every principal, cabinet member, and director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Visited every school and interacted with students and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Joined Juvenile Crime Prevention Council (JCPC) and Economic Development Board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9DA9D2-4DE1-98F7-FFD6-9EDFC298F29A}"/>
              </a:ext>
            </a:extLst>
          </p:cNvPr>
          <p:cNvSpPr txBox="1"/>
          <p:nvPr/>
        </p:nvSpPr>
        <p:spPr>
          <a:xfrm>
            <a:off x="524784" y="3924024"/>
            <a:ext cx="80132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Identify strengths and growth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Analyzed EVAAS data with school and district administrators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Modeled expected behaviors for principals and central services administrators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3F8A9E-E9CB-5057-0D12-FE42207C22F5}"/>
              </a:ext>
            </a:extLst>
          </p:cNvPr>
          <p:cNvSpPr txBox="1"/>
          <p:nvPr/>
        </p:nvSpPr>
        <p:spPr>
          <a:xfrm>
            <a:off x="593814" y="5021290"/>
            <a:ext cx="79563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Establish collaborative planning frameworks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Tweaked the format of Principals’ meetings to improve efficiency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Expanded senior cabinet to include technology</a:t>
            </a:r>
          </a:p>
          <a:p>
            <a:endParaRPr lang="en-US" dirty="0"/>
          </a:p>
        </p:txBody>
      </p:sp>
      <p:pic>
        <p:nvPicPr>
          <p:cNvPr id="20" name="Picture 19" descr="A group of women standing in a hallway&#10;&#10;Description automatically generated">
            <a:extLst>
              <a:ext uri="{FF2B5EF4-FFF2-40B4-BE49-F238E27FC236}">
                <a16:creationId xmlns:a16="http://schemas.microsoft.com/office/drawing/2014/main" id="{B49C6136-F985-E21B-4899-CF53D23B20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75" t="10904" r="9523"/>
          <a:stretch/>
        </p:blipFill>
        <p:spPr>
          <a:xfrm>
            <a:off x="5857004" y="218545"/>
            <a:ext cx="2849258" cy="2508407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44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D123BA-899A-9856-09F2-AD73FFD87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7D14F27-0570-2AC7-1741-114D78F9E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DB0C09-7FF3-D0B0-51C9-0A060C49BD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E54C905-105A-A108-3541-4231A7494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EC3B07D-027F-33A9-DD89-A93EC0B92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616FEC4-F9A3-6CA3-930C-D0DFC9960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ECEBDBC-FE67-8D7C-0D42-B0C6C7BD3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219D9F-38BF-D68E-E4E6-B866369D8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924" y="1994139"/>
            <a:ext cx="2000842" cy="1375145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Phase 2 </a:t>
            </a:r>
          </a:p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Transition</a:t>
            </a:r>
          </a:p>
        </p:txBody>
      </p:sp>
      <p:pic>
        <p:nvPicPr>
          <p:cNvPr id="7" name="Picture 6" descr="Recreated Logo White Circle No Background.png">
            <a:extLst>
              <a:ext uri="{FF2B5EF4-FFF2-40B4-BE49-F238E27FC236}">
                <a16:creationId xmlns:a16="http://schemas.microsoft.com/office/drawing/2014/main" id="{4F83A966-6BC4-459A-782C-8DAB78FDD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E4329D6-F419-ED84-97B6-A08D2A15F68B}"/>
              </a:ext>
            </a:extLst>
          </p:cNvPr>
          <p:cNvSpPr/>
          <p:nvPr/>
        </p:nvSpPr>
        <p:spPr>
          <a:xfrm>
            <a:off x="625002" y="6304131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301FF8-0F06-C9EF-6BA0-9E5AF39A7EC8}"/>
              </a:ext>
            </a:extLst>
          </p:cNvPr>
          <p:cNvSpPr/>
          <p:nvPr/>
        </p:nvSpPr>
        <p:spPr>
          <a:xfrm>
            <a:off x="764196" y="6304130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A58BC0-BC05-50BA-5F93-BCD4188A50AD}"/>
              </a:ext>
            </a:extLst>
          </p:cNvPr>
          <p:cNvSpPr/>
          <p:nvPr/>
        </p:nvSpPr>
        <p:spPr>
          <a:xfrm>
            <a:off x="914439" y="6304129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5568F9-FEF2-FD47-07D8-8A4531A67DC5}"/>
              </a:ext>
            </a:extLst>
          </p:cNvPr>
          <p:cNvSpPr txBox="1"/>
          <p:nvPr/>
        </p:nvSpPr>
        <p:spPr>
          <a:xfrm>
            <a:off x="187048" y="6386356"/>
            <a:ext cx="486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>
                <a:solidFill>
                  <a:schemeClr val="bg1"/>
                </a:solidFill>
              </a:rPr>
              <a:t>6</a:t>
            </a:fld>
            <a:r>
              <a:rPr lang="en-US" sz="2000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C21E358-96AF-ECDE-0EAD-CAD23656D628}"/>
              </a:ext>
            </a:extLst>
          </p:cNvPr>
          <p:cNvSpPr txBox="1">
            <a:spLocks/>
          </p:cNvSpPr>
          <p:nvPr/>
        </p:nvSpPr>
        <p:spPr>
          <a:xfrm>
            <a:off x="524784" y="248038"/>
            <a:ext cx="33972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60 Days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C65CE6-C79E-AF72-67B2-CD70940073B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BA0D45-EADF-AAA3-32A2-841F10B1C7DE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8" name="Picture 7" descr="A group of women sitting at a table&#10;&#10;Description automatically generated">
            <a:extLst>
              <a:ext uri="{FF2B5EF4-FFF2-40B4-BE49-F238E27FC236}">
                <a16:creationId xmlns:a16="http://schemas.microsoft.com/office/drawing/2014/main" id="{CEA1471D-4C0B-EC14-5A54-4E0DC6AD3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230" y="1444342"/>
            <a:ext cx="5196480" cy="3897360"/>
          </a:xfrm>
          <a:prstGeom prst="rect">
            <a:avLst/>
          </a:prstGeom>
          <a:effectLst>
            <a:outerShdw blurRad="215900" dist="38100" dir="8100000" sx="103000" sy="103000" algn="tr" rotWithShape="0">
              <a:prstClr val="black">
                <a:alpha val="4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8110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5D884A-6F6A-47A9-D8F8-F724D7C4A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DA495EC8-20B0-557D-1358-839E2DC27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A7B64C5-FAA0-E943-C50A-0F43F5E27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40AA7B5-DE24-1556-8845-3D32CED0C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4D4C662-94FF-D6B1-2990-3CA1A505D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09063B-CC98-D097-DA4B-927A48DC2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First 60 Days: 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Building Relationships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959FFC74-40EC-65FF-972F-C9E725A0C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3EB004-2089-B74D-FD42-21FFFFCCFD66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E3670A-9362-645A-1502-98FEA3B7EC50}"/>
              </a:ext>
            </a:extLst>
          </p:cNvPr>
          <p:cNvSpPr txBox="1"/>
          <p:nvPr/>
        </p:nvSpPr>
        <p:spPr>
          <a:xfrm>
            <a:off x="297455" y="1740665"/>
            <a:ext cx="8240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Focus areas and action taken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935215-9CD5-7D47-D9E3-D5FBD20E9E13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9635E2-D2A4-4365-D6FB-FE2B3449EB85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0D67D7-8CA7-0053-0A39-E296E7173C3B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1FB2C1-596C-A544-0F10-85C9328A2D3D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7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5093EE-88B2-F881-7653-BA2E43060E41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60A891-1068-7C16-EE69-6EB01F027B5B}"/>
              </a:ext>
            </a:extLst>
          </p:cNvPr>
          <p:cNvSpPr txBox="1"/>
          <p:nvPr/>
        </p:nvSpPr>
        <p:spPr>
          <a:xfrm>
            <a:off x="449138" y="2272761"/>
            <a:ext cx="677852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Model data-driven 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Organized deep data dives for Principals’ PLCs </a:t>
            </a:r>
            <a:br>
              <a:rPr lang="en-US" dirty="0"/>
            </a:br>
            <a:r>
              <a:rPr lang="en-US" dirty="0"/>
              <a:t>(Professional Learning Community meetings)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Analyzed NC Check-in and EVAAS data to identify trends and needs </a:t>
            </a:r>
            <a:br>
              <a:rPr lang="en-US" dirty="0"/>
            </a:br>
            <a:r>
              <a:rPr lang="en-US" dirty="0"/>
              <a:t>and help principals with how to provide intentional feedback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943E8C-DE7C-EA1A-86EC-ACD298E4BF2E}"/>
              </a:ext>
            </a:extLst>
          </p:cNvPr>
          <p:cNvSpPr txBox="1"/>
          <p:nvPr/>
        </p:nvSpPr>
        <p:spPr>
          <a:xfrm>
            <a:off x="524784" y="3924024"/>
            <a:ext cx="80132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Facilitated community engagement sessions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In-person and online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Attended local events and meetings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D1654E-A537-9D83-9709-ABE54A39E043}"/>
              </a:ext>
            </a:extLst>
          </p:cNvPr>
          <p:cNvSpPr txBox="1"/>
          <p:nvPr/>
        </p:nvSpPr>
        <p:spPr>
          <a:xfrm>
            <a:off x="593814" y="5021290"/>
            <a:ext cx="795636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Recognize staff contributions and improve morale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Teacher of the Year, Beginning Teacher of the Year, Principal of the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Recognize department accomplishments and </a:t>
            </a:r>
            <a:br>
              <a:rPr lang="en-US" dirty="0"/>
            </a:br>
            <a:r>
              <a:rPr lang="en-US" dirty="0"/>
              <a:t>individual staff awards</a:t>
            </a:r>
          </a:p>
          <a:p>
            <a:endParaRPr lang="en-US" dirty="0"/>
          </a:p>
        </p:txBody>
      </p:sp>
      <p:pic>
        <p:nvPicPr>
          <p:cNvPr id="7" name="Picture 6" descr="A group of women holding a certificate&#10;&#10;Description automatically generated">
            <a:extLst>
              <a:ext uri="{FF2B5EF4-FFF2-40B4-BE49-F238E27FC236}">
                <a16:creationId xmlns:a16="http://schemas.microsoft.com/office/drawing/2014/main" id="{53A31B57-75D2-20D9-EE92-319101E246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778"/>
          <a:stretch/>
        </p:blipFill>
        <p:spPr>
          <a:xfrm>
            <a:off x="5857003" y="348752"/>
            <a:ext cx="2950618" cy="2508407"/>
          </a:xfrm>
          <a:prstGeom prst="rect">
            <a:avLst/>
          </a:prstGeom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8676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94F961-0644-7805-6AFC-D2D27EA42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A4F28CB-159C-AB19-3539-463364FC3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61698C6-500C-CEE0-4212-EDC0ACF68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0145CD5-7FA7-89D2-ECD9-2B4CC045F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4F5AE7-1ED4-7479-B5AC-966148F6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D073717-E1F4-51DD-4FD4-6CEAF6720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BCE8A79-89CD-4AEE-1502-F44A65A02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D5C53-78DA-833B-BD17-77C1733145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924" y="1994139"/>
            <a:ext cx="2000842" cy="1375145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Phase 3 </a:t>
            </a:r>
          </a:p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Transition</a:t>
            </a:r>
          </a:p>
        </p:txBody>
      </p:sp>
      <p:pic>
        <p:nvPicPr>
          <p:cNvPr id="7" name="Picture 6" descr="Recreated Logo White Circle No Background.png">
            <a:extLst>
              <a:ext uri="{FF2B5EF4-FFF2-40B4-BE49-F238E27FC236}">
                <a16:creationId xmlns:a16="http://schemas.microsoft.com/office/drawing/2014/main" id="{0153959D-65CC-621E-AFA1-BF23B1277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8D05ADB-943C-C07D-067F-D78DF05D89F3}"/>
              </a:ext>
            </a:extLst>
          </p:cNvPr>
          <p:cNvSpPr/>
          <p:nvPr/>
        </p:nvSpPr>
        <p:spPr>
          <a:xfrm>
            <a:off x="625002" y="6304131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C559AC-E446-25F0-22F5-83BF35164FA6}"/>
              </a:ext>
            </a:extLst>
          </p:cNvPr>
          <p:cNvSpPr/>
          <p:nvPr/>
        </p:nvSpPr>
        <p:spPr>
          <a:xfrm>
            <a:off x="764196" y="6304130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D74D76-6186-939E-8914-1DA73713B950}"/>
              </a:ext>
            </a:extLst>
          </p:cNvPr>
          <p:cNvSpPr/>
          <p:nvPr/>
        </p:nvSpPr>
        <p:spPr>
          <a:xfrm>
            <a:off x="914439" y="6304129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710881-506D-EF2B-0075-E789ECA6251D}"/>
              </a:ext>
            </a:extLst>
          </p:cNvPr>
          <p:cNvSpPr txBox="1"/>
          <p:nvPr/>
        </p:nvSpPr>
        <p:spPr>
          <a:xfrm>
            <a:off x="187048" y="6386356"/>
            <a:ext cx="486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>
                <a:solidFill>
                  <a:schemeClr val="bg1"/>
                </a:solidFill>
              </a:rPr>
              <a:t>8</a:t>
            </a:fld>
            <a:r>
              <a:rPr lang="en-US" sz="2000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778F671-8E2B-9730-5D29-A07227DA9C29}"/>
              </a:ext>
            </a:extLst>
          </p:cNvPr>
          <p:cNvSpPr txBox="1">
            <a:spLocks/>
          </p:cNvSpPr>
          <p:nvPr/>
        </p:nvSpPr>
        <p:spPr>
          <a:xfrm>
            <a:off x="524784" y="248038"/>
            <a:ext cx="33972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90 Days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9785AE-1B42-D400-3E5D-DCEB00D228FD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76301C-9E06-3F8E-FA4C-6C38920981AB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6" name="Picture 5" descr="A person shaking hands with a teacher&#10;&#10;Description automatically generated">
            <a:extLst>
              <a:ext uri="{FF2B5EF4-FFF2-40B4-BE49-F238E27FC236}">
                <a16:creationId xmlns:a16="http://schemas.microsoft.com/office/drawing/2014/main" id="{3DC608EF-6637-786D-88F3-2F27A5642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596" y="1369900"/>
            <a:ext cx="5196480" cy="3897360"/>
          </a:xfrm>
          <a:prstGeom prst="rect">
            <a:avLst/>
          </a:prstGeom>
          <a:effectLst>
            <a:outerShdw blurRad="215900" dist="38100" dir="8100000" sx="103000" sy="103000" algn="tr" rotWithShape="0">
              <a:prstClr val="black">
                <a:alpha val="4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0375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F106DC-2549-450E-FF9C-1306A9EC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999D1C08-F80C-F82B-112E-515FDA163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5345F64-DB7C-DBBC-876A-026CB792C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CC685BB-9C6D-1FC6-D402-E58456A28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5BBA8A7-1148-36F4-69B0-E5D911CE8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0CC506-7B57-F078-18AD-5146A4148C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First 90 Days: 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Planning and Implementing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125793DA-ECB6-1B9A-AA3F-9540E8171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9B2AFE-176B-6AD2-38B0-E17B8A3BDD24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ECFCFE-ACEA-07F9-03FE-D7C5F80EA922}"/>
              </a:ext>
            </a:extLst>
          </p:cNvPr>
          <p:cNvSpPr txBox="1"/>
          <p:nvPr/>
        </p:nvSpPr>
        <p:spPr>
          <a:xfrm>
            <a:off x="297455" y="1740665"/>
            <a:ext cx="8240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Focus areas and action taken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C31B11-0438-C3E7-1AA6-FDD92B87BADD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8E2725-DA63-0BDC-46E5-724F0894DF7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EA41D5-77CE-1F46-59C6-9C05F65FCBC5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9069AD-53DB-F069-AFD5-F570415886E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9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916668-2698-1B3B-5C75-5A5F4650E547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CC231E-912F-5219-AC6E-80C2AAA4E8C5}"/>
              </a:ext>
            </a:extLst>
          </p:cNvPr>
          <p:cNvSpPr txBox="1"/>
          <p:nvPr/>
        </p:nvSpPr>
        <p:spPr>
          <a:xfrm>
            <a:off x="449138" y="2272761"/>
            <a:ext cx="53055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Launched equity-focused professional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Ensure meaningful and intentional training to build </a:t>
            </a:r>
            <a:br>
              <a:rPr lang="en-US" dirty="0"/>
            </a:br>
            <a:r>
              <a:rPr lang="en-US" dirty="0"/>
              <a:t>staff capacity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835629-0594-9F60-2F51-4EF7D8EF89C2}"/>
              </a:ext>
            </a:extLst>
          </p:cNvPr>
          <p:cNvSpPr txBox="1"/>
          <p:nvPr/>
        </p:nvSpPr>
        <p:spPr>
          <a:xfrm>
            <a:off x="533631" y="3374376"/>
            <a:ext cx="8013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Delivered strategic planning framework for district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Collaboratively reviewed, analyzed, and tweaked the district’s strategic goals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C293EC-3E8A-A42E-5A24-2267DC5B0E8B}"/>
              </a:ext>
            </a:extLst>
          </p:cNvPr>
          <p:cNvSpPr txBox="1"/>
          <p:nvPr/>
        </p:nvSpPr>
        <p:spPr>
          <a:xfrm>
            <a:off x="581707" y="4231691"/>
            <a:ext cx="795636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Enhance operational efficiency through resource audits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Line-item review of district and school budgets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Initiated facility maintenance and improvement projects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/>
              <a:t>Middle school roof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/>
              <a:t>WCHS press box and concession stand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/>
              <a:t>Two new activity buses</a:t>
            </a:r>
          </a:p>
          <a:p>
            <a:endParaRPr lang="en-US" dirty="0"/>
          </a:p>
        </p:txBody>
      </p:sp>
      <p:pic>
        <p:nvPicPr>
          <p:cNvPr id="7" name="Picture 6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3ABA224D-76B8-08FC-801A-872DF436BB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56" t="6126" r="11587"/>
          <a:stretch/>
        </p:blipFill>
        <p:spPr>
          <a:xfrm>
            <a:off x="5906971" y="241478"/>
            <a:ext cx="2883836" cy="2504878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1835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8295AE-3E69-CE07-9C6A-82F1C02D1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421D76A-0607-0C36-8D28-C44C13BB4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F5E0EE0-A401-563A-8235-5274EFA8C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91FDC9A-EE79-667D-2171-DC28DFCC2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B72C231-3FCE-E561-71AE-0D436034A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0BDCBD-8B48-3A1C-8C1B-4CB5456BB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District Goals by June 2025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FE8F008F-B04D-0743-BB1D-E92DD569C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0EA9E43-C526-8BE9-9E6F-F72052F61B48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B7375F-F290-A877-0F5E-2BCBC0D15B08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D23C03-656B-650A-76D6-01EE5EEBE35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41CAA5-913B-AD41-962B-482C8A3D9751}"/>
              </a:ext>
            </a:extLst>
          </p:cNvPr>
          <p:cNvSpPr txBox="1"/>
          <p:nvPr/>
        </p:nvSpPr>
        <p:spPr>
          <a:xfrm>
            <a:off x="130124" y="6396527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10</a:t>
            </a:fld>
            <a:r>
              <a:rPr lang="en-US" sz="2000" dirty="0"/>
              <a:t>|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4882AD-94F6-A349-A35E-45C4E55C382B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5040A1-CA9D-F09A-5E1D-6DD218D659E0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42" name="object 25">
            <a:extLst>
              <a:ext uri="{FF2B5EF4-FFF2-40B4-BE49-F238E27FC236}">
                <a16:creationId xmlns:a16="http://schemas.microsoft.com/office/drawing/2014/main" id="{BCAF7FAB-E92D-C7CB-0BF9-7449821E23D3}"/>
              </a:ext>
            </a:extLst>
          </p:cNvPr>
          <p:cNvSpPr txBox="1"/>
          <p:nvPr/>
        </p:nvSpPr>
        <p:spPr>
          <a:xfrm>
            <a:off x="492413" y="3433831"/>
            <a:ext cx="2395233" cy="502061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065" marR="5080" indent="-1905">
              <a:lnSpc>
                <a:spcPct val="101600"/>
              </a:lnSpc>
              <a:spcBef>
                <a:spcPts val="65"/>
              </a:spcBef>
            </a:pPr>
            <a:r>
              <a:rPr sz="1600" dirty="0">
                <a:latin typeface="Calibri"/>
                <a:cs typeface="Calibri"/>
              </a:rPr>
              <a:t>Increase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student proficiency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across </a:t>
            </a:r>
            <a:r>
              <a:rPr sz="1600" dirty="0">
                <a:latin typeface="Calibri"/>
                <a:cs typeface="Calibri"/>
              </a:rPr>
              <a:t>core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subjects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3" name="object 26">
            <a:extLst>
              <a:ext uri="{FF2B5EF4-FFF2-40B4-BE49-F238E27FC236}">
                <a16:creationId xmlns:a16="http://schemas.microsoft.com/office/drawing/2014/main" id="{89C48CD7-0BAE-7B99-38D8-8348AB69011F}"/>
              </a:ext>
            </a:extLst>
          </p:cNvPr>
          <p:cNvSpPr txBox="1"/>
          <p:nvPr/>
        </p:nvSpPr>
        <p:spPr>
          <a:xfrm>
            <a:off x="511700" y="5747694"/>
            <a:ext cx="2122761" cy="502061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-1270">
              <a:lnSpc>
                <a:spcPct val="101600"/>
              </a:lnSpc>
              <a:spcBef>
                <a:spcPts val="65"/>
              </a:spcBef>
            </a:pPr>
            <a:r>
              <a:rPr sz="1600" spc="-10" dirty="0">
                <a:latin typeface="Calibri"/>
                <a:cs typeface="Calibri"/>
              </a:rPr>
              <a:t>Teachers </a:t>
            </a:r>
            <a:r>
              <a:rPr sz="1600" dirty="0">
                <a:latin typeface="Calibri"/>
                <a:cs typeface="Calibri"/>
              </a:rPr>
              <a:t>implement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district- </a:t>
            </a:r>
            <a:r>
              <a:rPr sz="1600" dirty="0">
                <a:latin typeface="Calibri"/>
                <a:cs typeface="Calibri"/>
              </a:rPr>
              <a:t>aligned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strategies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27">
            <a:extLst>
              <a:ext uri="{FF2B5EF4-FFF2-40B4-BE49-F238E27FC236}">
                <a16:creationId xmlns:a16="http://schemas.microsoft.com/office/drawing/2014/main" id="{3DAF964F-C730-B196-D138-78CC0998D205}"/>
              </a:ext>
            </a:extLst>
          </p:cNvPr>
          <p:cNvSpPr txBox="1"/>
          <p:nvPr/>
        </p:nvSpPr>
        <p:spPr>
          <a:xfrm>
            <a:off x="3502074" y="3438148"/>
            <a:ext cx="2142048" cy="50141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7620">
              <a:lnSpc>
                <a:spcPct val="101899"/>
              </a:lnSpc>
              <a:spcBef>
                <a:spcPts val="60"/>
              </a:spcBef>
            </a:pPr>
            <a:r>
              <a:rPr sz="1600" dirty="0">
                <a:latin typeface="Calibri"/>
                <a:cs typeface="Calibri"/>
              </a:rPr>
              <a:t>Develop</a:t>
            </a:r>
            <a:r>
              <a:rPr sz="1600" spc="-9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principal </a:t>
            </a:r>
            <a:r>
              <a:rPr sz="1600" dirty="0">
                <a:latin typeface="Calibri"/>
                <a:cs typeface="Calibri"/>
              </a:rPr>
              <a:t>coaching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capacity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7" name="object 28">
            <a:extLst>
              <a:ext uri="{FF2B5EF4-FFF2-40B4-BE49-F238E27FC236}">
                <a16:creationId xmlns:a16="http://schemas.microsoft.com/office/drawing/2014/main" id="{216A41E4-B38F-1104-127A-3A1804293132}"/>
              </a:ext>
            </a:extLst>
          </p:cNvPr>
          <p:cNvSpPr txBox="1"/>
          <p:nvPr/>
        </p:nvSpPr>
        <p:spPr>
          <a:xfrm>
            <a:off x="3521361" y="5747694"/>
            <a:ext cx="2122761" cy="502061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065" marR="5080">
              <a:lnSpc>
                <a:spcPct val="101600"/>
              </a:lnSpc>
              <a:spcBef>
                <a:spcPts val="65"/>
              </a:spcBef>
            </a:pPr>
            <a:r>
              <a:rPr sz="1600" dirty="0">
                <a:latin typeface="Calibri"/>
                <a:cs typeface="Calibri"/>
              </a:rPr>
              <a:t>Increase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retention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hard-to-</a:t>
            </a:r>
            <a:r>
              <a:rPr sz="1600" spc="-20" dirty="0">
                <a:latin typeface="Calibri"/>
                <a:cs typeface="Calibri"/>
              </a:rPr>
              <a:t>staff </a:t>
            </a:r>
            <a:r>
              <a:rPr sz="1600" spc="-10" dirty="0">
                <a:latin typeface="Calibri"/>
                <a:cs typeface="Calibri"/>
              </a:rPr>
              <a:t>positions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9" name="object 29">
            <a:extLst>
              <a:ext uri="{FF2B5EF4-FFF2-40B4-BE49-F238E27FC236}">
                <a16:creationId xmlns:a16="http://schemas.microsoft.com/office/drawing/2014/main" id="{DE83FFE8-3B8E-0818-CAB5-3ECFBEFA4FF0}"/>
              </a:ext>
            </a:extLst>
          </p:cNvPr>
          <p:cNvSpPr txBox="1"/>
          <p:nvPr/>
        </p:nvSpPr>
        <p:spPr>
          <a:xfrm>
            <a:off x="6517377" y="4570457"/>
            <a:ext cx="2003805" cy="502061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1270">
              <a:lnSpc>
                <a:spcPct val="101600"/>
              </a:lnSpc>
              <a:spcBef>
                <a:spcPts val="65"/>
              </a:spcBef>
            </a:pPr>
            <a:r>
              <a:rPr sz="1600" spc="-10" dirty="0">
                <a:latin typeface="Calibri"/>
                <a:cs typeface="Calibri"/>
              </a:rPr>
              <a:t>Improve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family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10" dirty="0">
                <a:latin typeface="Calibri"/>
                <a:cs typeface="Calibri"/>
              </a:rPr>
              <a:t> community engagement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52" name="Picture 51" descr="A person giving a high five to a student&#10;&#10;Description automatically generated">
            <a:extLst>
              <a:ext uri="{FF2B5EF4-FFF2-40B4-BE49-F238E27FC236}">
                <a16:creationId xmlns:a16="http://schemas.microsoft.com/office/drawing/2014/main" id="{C9439DE0-8D19-E0F5-13C2-94C6A44B8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227" y="1822348"/>
            <a:ext cx="2101277" cy="1575958"/>
          </a:xfrm>
          <a:prstGeom prst="rect">
            <a:avLst/>
          </a:prstGeom>
        </p:spPr>
      </p:pic>
      <p:pic>
        <p:nvPicPr>
          <p:cNvPr id="54" name="Picture 53" descr="A group of people in a classroom&#10;&#10;Description automatically generated">
            <a:extLst>
              <a:ext uri="{FF2B5EF4-FFF2-40B4-BE49-F238E27FC236}">
                <a16:creationId xmlns:a16="http://schemas.microsoft.com/office/drawing/2014/main" id="{60556E6E-0123-D882-8AB3-059BD018C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701" y="4048715"/>
            <a:ext cx="2122762" cy="1592072"/>
          </a:xfrm>
          <a:prstGeom prst="rect">
            <a:avLst/>
          </a:prstGeom>
        </p:spPr>
      </p:pic>
      <p:pic>
        <p:nvPicPr>
          <p:cNvPr id="56" name="Picture 55" descr="A group of women looking at a diagram&#10;&#10;Description automatically generated">
            <a:extLst>
              <a:ext uri="{FF2B5EF4-FFF2-40B4-BE49-F238E27FC236}">
                <a16:creationId xmlns:a16="http://schemas.microsoft.com/office/drawing/2014/main" id="{1882126B-53C7-FDCB-BEB7-C1D2FC86F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1361" y="1822348"/>
            <a:ext cx="2101278" cy="1575958"/>
          </a:xfrm>
          <a:prstGeom prst="rect">
            <a:avLst/>
          </a:prstGeom>
        </p:spPr>
      </p:pic>
      <p:pic>
        <p:nvPicPr>
          <p:cNvPr id="58" name="Picture 57" descr="A group of women wearing maroon shirts&#10;&#10;Description automatically generated">
            <a:extLst>
              <a:ext uri="{FF2B5EF4-FFF2-40B4-BE49-F238E27FC236}">
                <a16:creationId xmlns:a16="http://schemas.microsoft.com/office/drawing/2014/main" id="{810882A7-F7CB-1EA3-64D2-C64CCAE804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1361" y="4046923"/>
            <a:ext cx="2125152" cy="1593864"/>
          </a:xfrm>
          <a:prstGeom prst="rect">
            <a:avLst/>
          </a:prstGeom>
        </p:spPr>
      </p:pic>
      <p:pic>
        <p:nvPicPr>
          <p:cNvPr id="60" name="Picture 59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0A8E788-F95E-B808-3D2A-BB4AFCA50F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6187511" y="2155229"/>
            <a:ext cx="2663049" cy="199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3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9144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41640" y="-1720"/>
            <a:ext cx="881253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4540" y="-1291"/>
            <a:ext cx="2706134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3923854" y="1402819"/>
            <a:ext cx="4967533" cy="3741293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735" y="4480038"/>
            <a:ext cx="9134528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368117" y="2081692"/>
            <a:ext cx="6857572" cy="269419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Recreated Logo White Circle No Background.png">
            <a:extLst>
              <a:ext uri="{FF2B5EF4-FFF2-40B4-BE49-F238E27FC236}">
                <a16:creationId xmlns:a16="http://schemas.microsoft.com/office/drawing/2014/main" id="{6FA4FC7B-3338-3A68-3F8C-86D51867E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8760D1-FFCA-CA01-21E8-91678F11B5A0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C2DD6F-D8C4-9732-F166-2159D6437F11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5A89EE-42FF-875B-D401-57E13DE01A92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144208-44F5-0275-AF37-9B06A38A1FDD}"/>
              </a:ext>
            </a:extLst>
          </p:cNvPr>
          <p:cNvSpPr txBox="1"/>
          <p:nvPr/>
        </p:nvSpPr>
        <p:spPr>
          <a:xfrm>
            <a:off x="90376" y="6396247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>
                <a:solidFill>
                  <a:schemeClr val="bg1"/>
                </a:solidFill>
              </a:rPr>
              <a:t>11</a:t>
            </a:fld>
            <a:r>
              <a:rPr lang="en-US" sz="2000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F7100B-E502-6843-9205-83CAEBD8CC23}"/>
              </a:ext>
            </a:extLst>
          </p:cNvPr>
          <p:cNvSpPr/>
          <p:nvPr/>
        </p:nvSpPr>
        <p:spPr>
          <a:xfrm>
            <a:off x="-209320" y="-187287"/>
            <a:ext cx="9562640" cy="1773716"/>
          </a:xfrm>
          <a:prstGeom prst="rect">
            <a:avLst/>
          </a:prstGeom>
          <a:solidFill>
            <a:schemeClr val="bg1">
              <a:alpha val="82745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5A0B037-F91A-41E2-DA02-771765EED937}"/>
              </a:ext>
            </a:extLst>
          </p:cNvPr>
          <p:cNvSpPr txBox="1">
            <a:spLocks/>
          </p:cNvSpPr>
          <p:nvPr/>
        </p:nvSpPr>
        <p:spPr>
          <a:xfrm>
            <a:off x="524784" y="248038"/>
            <a:ext cx="8282836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134B83"/>
                </a:solidFill>
              </a:rPr>
              <a:t>90-Days Key Metrics of Success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FC3925-25AE-9227-672D-4B06F7EB6F20}"/>
              </a:ext>
            </a:extLst>
          </p:cNvPr>
          <p:cNvSpPr txBox="1"/>
          <p:nvPr/>
        </p:nvSpPr>
        <p:spPr>
          <a:xfrm>
            <a:off x="297455" y="1740665"/>
            <a:ext cx="8173719" cy="3454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5910" marR="288290">
              <a:spcBef>
                <a:spcPts val="2675"/>
              </a:spcBef>
            </a:pPr>
            <a:r>
              <a:rPr lang="en-US" sz="2800" b="1" dirty="0">
                <a:solidFill>
                  <a:srgbClr val="FFFFFF"/>
                </a:solidFill>
                <a:cs typeface="Calibri"/>
              </a:rPr>
              <a:t>Goal</a:t>
            </a:r>
            <a:r>
              <a:rPr lang="en-US" sz="2800" b="1" spc="-20" dirty="0">
                <a:solidFill>
                  <a:srgbClr val="FFFFFF"/>
                </a:solidFill>
                <a:cs typeface="Calibri"/>
              </a:rPr>
              <a:t> </a:t>
            </a:r>
            <a:r>
              <a:rPr lang="en-US" sz="2800" b="1" dirty="0">
                <a:solidFill>
                  <a:srgbClr val="FFFFFF"/>
                </a:solidFill>
                <a:cs typeface="Calibri"/>
              </a:rPr>
              <a:t>1: </a:t>
            </a:r>
            <a:r>
              <a:rPr lang="en-US" sz="2800" b="1" spc="-10" dirty="0">
                <a:solidFill>
                  <a:srgbClr val="FFFFFF"/>
                </a:solidFill>
                <a:cs typeface="Calibri"/>
              </a:rPr>
              <a:t>Increase Student Proficiency</a:t>
            </a:r>
          </a:p>
          <a:p>
            <a:pPr marL="638810" marR="288290" indent="-342900">
              <a:buFont typeface="Arial" panose="020B0604020202020204" pitchFamily="34" charset="0"/>
              <a:buChar char="•"/>
            </a:pPr>
            <a:r>
              <a:rPr lang="en-US" sz="2400" spc="-10" dirty="0">
                <a:solidFill>
                  <a:schemeClr val="bg1"/>
                </a:solidFill>
                <a:cs typeface="Calibri"/>
              </a:rPr>
              <a:t>Targeted interventions</a:t>
            </a:r>
            <a:r>
              <a:rPr lang="en-US" sz="24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400" spc="-25" dirty="0">
                <a:solidFill>
                  <a:schemeClr val="bg1"/>
                </a:solidFill>
                <a:cs typeface="Calibri"/>
              </a:rPr>
              <a:t>for </a:t>
            </a:r>
            <a:r>
              <a:rPr lang="en-US" sz="2400" spc="-10" dirty="0">
                <a:solidFill>
                  <a:schemeClr val="bg1"/>
                </a:solidFill>
                <a:cs typeface="Calibri"/>
              </a:rPr>
              <a:t>underperforming </a:t>
            </a:r>
            <a:r>
              <a:rPr lang="en-US" sz="2400" dirty="0">
                <a:solidFill>
                  <a:schemeClr val="bg1"/>
                </a:solidFill>
                <a:cs typeface="Calibri"/>
              </a:rPr>
              <a:t>subgroups</a:t>
            </a:r>
            <a:r>
              <a:rPr lang="en-US" sz="2400" spc="-7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400" dirty="0">
                <a:solidFill>
                  <a:schemeClr val="bg1"/>
                </a:solidFill>
                <a:cs typeface="Calibri"/>
              </a:rPr>
              <a:t>led</a:t>
            </a:r>
            <a:r>
              <a:rPr lang="en-US" sz="2400" spc="-35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400" dirty="0">
                <a:solidFill>
                  <a:schemeClr val="bg1"/>
                </a:solidFill>
                <a:cs typeface="Calibri"/>
              </a:rPr>
              <a:t>to</a:t>
            </a:r>
            <a:r>
              <a:rPr lang="en-US" sz="2400" spc="-35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400" spc="-50" dirty="0">
                <a:solidFill>
                  <a:schemeClr val="bg1"/>
                </a:solidFill>
                <a:cs typeface="Calibri"/>
              </a:rPr>
              <a:t>a </a:t>
            </a:r>
            <a:r>
              <a:rPr lang="en-US" sz="2400" b="1" dirty="0">
                <a:solidFill>
                  <a:schemeClr val="bg1"/>
                </a:solidFill>
                <a:cs typeface="Calibri"/>
              </a:rPr>
              <a:t>15%</a:t>
            </a:r>
            <a:r>
              <a:rPr lang="en-US" sz="2400" b="1" spc="-55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400" b="1" dirty="0">
                <a:solidFill>
                  <a:schemeClr val="bg1"/>
                </a:solidFill>
                <a:cs typeface="Calibri"/>
              </a:rPr>
              <a:t>increase</a:t>
            </a:r>
            <a:r>
              <a:rPr lang="en-US" sz="2400" b="1" spc="-3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400" b="1" spc="-25" dirty="0">
                <a:solidFill>
                  <a:schemeClr val="bg1"/>
                </a:solidFill>
                <a:cs typeface="Calibri"/>
              </a:rPr>
              <a:t>in </a:t>
            </a:r>
            <a:r>
              <a:rPr lang="en-US" sz="2400" b="1" dirty="0">
                <a:solidFill>
                  <a:schemeClr val="bg1"/>
                </a:solidFill>
                <a:cs typeface="Calibri"/>
              </a:rPr>
              <a:t>participation</a:t>
            </a:r>
            <a:r>
              <a:rPr lang="en-US" sz="2400" b="1" spc="-7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400" spc="-25" dirty="0">
                <a:solidFill>
                  <a:schemeClr val="bg1"/>
                </a:solidFill>
                <a:cs typeface="Calibri"/>
              </a:rPr>
              <a:t>by </a:t>
            </a:r>
            <a:r>
              <a:rPr lang="en-US" sz="2400" dirty="0">
                <a:solidFill>
                  <a:schemeClr val="bg1"/>
                </a:solidFill>
                <a:cs typeface="Calibri"/>
              </a:rPr>
              <a:t>December</a:t>
            </a:r>
            <a:r>
              <a:rPr lang="en-US" sz="2400" spc="-85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400" spc="-10" dirty="0">
                <a:solidFill>
                  <a:schemeClr val="bg1"/>
                </a:solidFill>
                <a:cs typeface="Calibri"/>
              </a:rPr>
              <a:t>2024.</a:t>
            </a:r>
          </a:p>
          <a:p>
            <a:pPr marL="295910" marR="288290"/>
            <a:endParaRPr lang="en-US" sz="2400" dirty="0">
              <a:solidFill>
                <a:schemeClr val="bg1"/>
              </a:solidFill>
              <a:cs typeface="Calibri"/>
            </a:endParaRPr>
          </a:p>
          <a:p>
            <a:pPr marL="638810" marR="288290" indent="-342900">
              <a:buFont typeface="Arial" panose="020B0604020202020204" pitchFamily="34" charset="0"/>
              <a:buChar char="•"/>
            </a:pPr>
            <a:r>
              <a:rPr lang="en-US" sz="2400" spc="-10" dirty="0">
                <a:solidFill>
                  <a:schemeClr val="bg1"/>
                </a:solidFill>
                <a:cs typeface="Calibri"/>
              </a:rPr>
              <a:t>Improved standards-aligned practices, reducing performance gaps in key cohorts (e.g., 4th-to-5th grade Reading, 6th-to-7th grade Math).</a:t>
            </a:r>
          </a:p>
          <a:p>
            <a:pPr marL="638810" marR="288290" indent="-342900">
              <a:spcBef>
                <a:spcPts val="2675"/>
              </a:spcBef>
              <a:buFont typeface="Arial" panose="020B0604020202020204" pitchFamily="34" charset="0"/>
              <a:buChar char="•"/>
            </a:pPr>
            <a:endParaRPr lang="en-US" sz="2400" dirty="0"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36E395-85A6-CEA1-5E38-01290D1F7786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564590-AF7F-3024-2A40-603AE5CC247F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276814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C0EABE-FBF2-9AE3-A052-AD2C7FD62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ACA2E407-22EC-E997-65A5-DB6F16344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23C565D-9A4C-7DC4-18B2-5487717D6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9144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BCBD07E-EB83-81EE-6559-675A44820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41640" y="-1720"/>
            <a:ext cx="881253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D7DB693-E9F5-6E3F-7C10-C01F27AE0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4540" y="-1291"/>
            <a:ext cx="2706134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EB09016-41A5-8EBE-3AA1-41BB8EBDB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3923854" y="1402819"/>
            <a:ext cx="4967533" cy="3741293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52EE8DB-433F-81EE-530C-D9CA67468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735" y="4480038"/>
            <a:ext cx="9134528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EC23DFF-A728-89CF-63CE-67FFF7684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368117" y="2081692"/>
            <a:ext cx="6857572" cy="269419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Recreated Logo White Circle No Background.png">
            <a:extLst>
              <a:ext uri="{FF2B5EF4-FFF2-40B4-BE49-F238E27FC236}">
                <a16:creationId xmlns:a16="http://schemas.microsoft.com/office/drawing/2014/main" id="{4BCD8F9C-4F1D-3367-CBBA-3512E3361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4AEE9B8-8AE1-BAEE-D70C-42DFD41B4681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330840-F9F2-41EE-66F4-04D6C0A3CE5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319CD0-0521-E4B3-44DF-AB254420B5DC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82DDD9-48F9-61D4-1894-180D8359AFAC}"/>
              </a:ext>
            </a:extLst>
          </p:cNvPr>
          <p:cNvSpPr txBox="1"/>
          <p:nvPr/>
        </p:nvSpPr>
        <p:spPr>
          <a:xfrm>
            <a:off x="90376" y="6396247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>
                <a:solidFill>
                  <a:schemeClr val="bg1"/>
                </a:solidFill>
              </a:rPr>
              <a:t>12</a:t>
            </a:fld>
            <a:r>
              <a:rPr lang="en-US" sz="2000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F80918-AAE8-B69A-BA58-FBA6B7BC516A}"/>
              </a:ext>
            </a:extLst>
          </p:cNvPr>
          <p:cNvSpPr/>
          <p:nvPr/>
        </p:nvSpPr>
        <p:spPr>
          <a:xfrm>
            <a:off x="-209320" y="-187287"/>
            <a:ext cx="9562640" cy="1773716"/>
          </a:xfrm>
          <a:prstGeom prst="rect">
            <a:avLst/>
          </a:prstGeom>
          <a:solidFill>
            <a:schemeClr val="bg1">
              <a:alpha val="82745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5FAF4CA-6AA7-E386-4C10-E98935213B14}"/>
              </a:ext>
            </a:extLst>
          </p:cNvPr>
          <p:cNvSpPr txBox="1">
            <a:spLocks/>
          </p:cNvSpPr>
          <p:nvPr/>
        </p:nvSpPr>
        <p:spPr>
          <a:xfrm>
            <a:off x="524784" y="248038"/>
            <a:ext cx="8282836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134B83"/>
                </a:solidFill>
              </a:rPr>
              <a:t>90-Days Key Metrics of Success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ACD864-F00F-E154-EC11-FFFE6298E44E}"/>
              </a:ext>
            </a:extLst>
          </p:cNvPr>
          <p:cNvSpPr txBox="1"/>
          <p:nvPr/>
        </p:nvSpPr>
        <p:spPr>
          <a:xfrm>
            <a:off x="297455" y="1740665"/>
            <a:ext cx="817371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5910" marR="288290">
              <a:spcBef>
                <a:spcPts val="2675"/>
              </a:spcBef>
            </a:pPr>
            <a:r>
              <a:rPr lang="en-US" sz="2800" b="1" spc="-10" dirty="0">
                <a:solidFill>
                  <a:schemeClr val="bg1"/>
                </a:solidFill>
                <a:cs typeface="Calibri"/>
              </a:rPr>
              <a:t>Goal 2: </a:t>
            </a:r>
            <a:r>
              <a:rPr lang="en-US" sz="2400" b="1" spc="-30" dirty="0">
                <a:solidFill>
                  <a:srgbClr val="FFFFFF"/>
                </a:solidFill>
                <a:latin typeface="Calibri"/>
                <a:cs typeface="Calibri"/>
              </a:rPr>
              <a:t>Train</a:t>
            </a:r>
            <a:r>
              <a:rPr lang="en-US" sz="24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b="1" spc="-2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lang="en-US" sz="2400" b="1" dirty="0">
                <a:solidFill>
                  <a:srgbClr val="FFFFFF"/>
                </a:solidFill>
                <a:latin typeface="Calibri"/>
                <a:cs typeface="Calibri"/>
              </a:rPr>
              <a:t>Empower</a:t>
            </a:r>
            <a:r>
              <a:rPr lang="en-US" sz="24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b="1" spc="-20" dirty="0">
                <a:solidFill>
                  <a:srgbClr val="FFFFFF"/>
                </a:solidFill>
                <a:latin typeface="Calibri"/>
                <a:cs typeface="Calibri"/>
              </a:rPr>
              <a:t>&gt;80% </a:t>
            </a:r>
            <a:r>
              <a:rPr lang="en-US" sz="24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lang="en-US" sz="2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b="1" spc="-10" dirty="0">
                <a:solidFill>
                  <a:srgbClr val="FFFFFF"/>
                </a:solidFill>
                <a:latin typeface="Calibri"/>
                <a:cs typeface="Calibri"/>
              </a:rPr>
              <a:t>Teachers</a:t>
            </a:r>
            <a:endParaRPr lang="en-US" sz="2400" spc="-10" dirty="0">
              <a:solidFill>
                <a:schemeClr val="bg1"/>
              </a:solidFill>
              <a:cs typeface="Calibri"/>
            </a:endParaRPr>
          </a:p>
          <a:p>
            <a:pPr marL="638810" marR="288290" indent="-342900" fontAlgn="t"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n-US" sz="2400" spc="-10" dirty="0">
                <a:solidFill>
                  <a:schemeClr val="bg1"/>
                </a:solidFill>
                <a:cs typeface="Calibri"/>
              </a:rPr>
              <a:t>Delivered professional development to 50% of teachers by December 2024, focusing on equity and instructional strategies.</a:t>
            </a:r>
          </a:p>
          <a:p>
            <a:pPr marL="295910" marR="288290"/>
            <a:endParaRPr lang="en-US" sz="2400" dirty="0">
              <a:solidFill>
                <a:schemeClr val="bg1"/>
              </a:solidFill>
              <a:cs typeface="Calibri"/>
            </a:endParaRPr>
          </a:p>
          <a:p>
            <a:pPr marL="638810" marR="288290" indent="-342900" fontAlgn="t"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n-US" sz="2400" spc="-10" dirty="0">
                <a:solidFill>
                  <a:schemeClr val="bg1"/>
                </a:solidFill>
                <a:cs typeface="Calibri"/>
              </a:rPr>
              <a:t>Established district-wide coaching frameworks and monthly data meetings to refine teaching practices.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C54A3C-CB56-22A8-7157-DCF2ED46379B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328DD7-7D57-5246-1567-26BEADEC560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3470572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B3834D-3A8F-158E-EA8E-5968E2050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EF4DCD9C-0955-EA2A-EEDB-630793A1E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549EAF-C4FE-70B9-AB99-8DC5C93A3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9144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279C56E-A9FE-50F7-63E8-57EB639A1E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41640" y="-1720"/>
            <a:ext cx="881253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A3A370C-7737-F047-8BAE-B3F17ACB1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4540" y="-1291"/>
            <a:ext cx="2706134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EF4C4AB-8F68-9DC7-5201-1A57E3713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3923854" y="1402819"/>
            <a:ext cx="4967533" cy="3741293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A1635EF-CCAC-875F-49EB-FE9EB8DB9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735" y="4480038"/>
            <a:ext cx="9134528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6809BAD-3A48-68C2-9063-2FA40D214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368117" y="2081692"/>
            <a:ext cx="6857572" cy="269419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Recreated Logo White Circle No Background.png">
            <a:extLst>
              <a:ext uri="{FF2B5EF4-FFF2-40B4-BE49-F238E27FC236}">
                <a16:creationId xmlns:a16="http://schemas.microsoft.com/office/drawing/2014/main" id="{0C7889D2-3EAE-6612-BDC9-08B3F3D73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0846AD5-661C-A082-28EF-FC8862693B2C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499A1-1337-D038-DFE6-53F57DF58C49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DDF92E-868A-CAC0-4830-49950BB974E6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0821FD-109C-B9FD-B12F-F19365ED8671}"/>
              </a:ext>
            </a:extLst>
          </p:cNvPr>
          <p:cNvSpPr txBox="1"/>
          <p:nvPr/>
        </p:nvSpPr>
        <p:spPr>
          <a:xfrm>
            <a:off x="90376" y="6396247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>
                <a:solidFill>
                  <a:schemeClr val="bg1"/>
                </a:solidFill>
              </a:rPr>
              <a:t>13</a:t>
            </a:fld>
            <a:r>
              <a:rPr lang="en-US" sz="2000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211E2F-B90A-6405-E70C-7E279A5BB74D}"/>
              </a:ext>
            </a:extLst>
          </p:cNvPr>
          <p:cNvSpPr/>
          <p:nvPr/>
        </p:nvSpPr>
        <p:spPr>
          <a:xfrm>
            <a:off x="-209320" y="-187287"/>
            <a:ext cx="9562640" cy="1773716"/>
          </a:xfrm>
          <a:prstGeom prst="rect">
            <a:avLst/>
          </a:prstGeom>
          <a:solidFill>
            <a:schemeClr val="bg1">
              <a:alpha val="82745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4E17EEA-76B7-0EF1-9A63-3F050B261685}"/>
              </a:ext>
            </a:extLst>
          </p:cNvPr>
          <p:cNvSpPr txBox="1">
            <a:spLocks/>
          </p:cNvSpPr>
          <p:nvPr/>
        </p:nvSpPr>
        <p:spPr>
          <a:xfrm>
            <a:off x="524784" y="248038"/>
            <a:ext cx="8282836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134B83"/>
                </a:solidFill>
              </a:rPr>
              <a:t>90-Days Key Metrics of Success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D8715E-F37A-2763-700C-8A715F803407}"/>
              </a:ext>
            </a:extLst>
          </p:cNvPr>
          <p:cNvSpPr txBox="1"/>
          <p:nvPr/>
        </p:nvSpPr>
        <p:spPr>
          <a:xfrm>
            <a:off x="297455" y="1740665"/>
            <a:ext cx="817371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5910" marR="288290">
              <a:spcBef>
                <a:spcPts val="2675"/>
              </a:spcBef>
            </a:pPr>
            <a:r>
              <a:rPr lang="en-US" sz="2800" b="1" spc="-10" dirty="0">
                <a:solidFill>
                  <a:schemeClr val="bg1"/>
                </a:solidFill>
                <a:cs typeface="Calibri"/>
              </a:rPr>
              <a:t>Goal 3: </a:t>
            </a:r>
            <a:r>
              <a:rPr lang="en-US" sz="2400" b="1" spc="-10" dirty="0">
                <a:solidFill>
                  <a:srgbClr val="FFFFFF"/>
                </a:solidFill>
                <a:latin typeface="Calibri"/>
                <a:cs typeface="Calibri"/>
              </a:rPr>
              <a:t>Build Leadership Capacity</a:t>
            </a:r>
            <a:endParaRPr lang="en-US" sz="2400" spc="-10" dirty="0">
              <a:solidFill>
                <a:schemeClr val="bg1"/>
              </a:solidFill>
              <a:cs typeface="Calibri"/>
            </a:endParaRPr>
          </a:p>
          <a:p>
            <a:pPr marL="638810" marR="288290" indent="-342900" fontAlgn="t"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n-US" sz="2400" spc="-10" dirty="0">
                <a:solidFill>
                  <a:schemeClr val="bg1"/>
                </a:solidFill>
                <a:cs typeface="Calibri"/>
              </a:rPr>
              <a:t>Engaged 100% of principals in coaching cycles, strengthening instructional leadership.</a:t>
            </a:r>
          </a:p>
          <a:p>
            <a:pPr marL="295910" marR="288290"/>
            <a:endParaRPr lang="en-US" sz="2400" dirty="0">
              <a:solidFill>
                <a:schemeClr val="bg1"/>
              </a:solidFill>
              <a:cs typeface="Calibri"/>
            </a:endParaRPr>
          </a:p>
          <a:p>
            <a:pPr marL="638810" marR="288290" indent="-342900" fontAlgn="t"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n-US" sz="2400" spc="-10" dirty="0">
                <a:solidFill>
                  <a:schemeClr val="bg1"/>
                </a:solidFill>
                <a:cs typeface="Calibri"/>
              </a:rPr>
              <a:t>Modeled data-driven strategies in Principal PLCs to address Instructional gaps.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4BF0B9-476C-3B9F-F700-DC1C27EF5A86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D9400D-D957-2AB9-2102-0059AB2202E1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3870515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9C6A2E-DA60-8658-3568-F0B0A87D8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BF8B3F3D-5BE9-7ABB-384E-15C489E00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B53298C-EEC7-33B1-47F3-6C5E2D9AB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9144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35109C5-C7B5-6DE7-E01D-272A457E8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41640" y="-1720"/>
            <a:ext cx="881253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46FC276-8224-5E6E-20EB-64A3C4A08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4540" y="-1291"/>
            <a:ext cx="2706134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7852135-E037-38D0-0172-656924D1D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3923854" y="1402819"/>
            <a:ext cx="4967533" cy="3741293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9EB50B4-8163-3671-E92C-B12207907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735" y="4480038"/>
            <a:ext cx="9134528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4F17FFB-8E1B-AD7D-CC2D-1F27D8E8A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368117" y="2081692"/>
            <a:ext cx="6857572" cy="269419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Recreated Logo White Circle No Background.png">
            <a:extLst>
              <a:ext uri="{FF2B5EF4-FFF2-40B4-BE49-F238E27FC236}">
                <a16:creationId xmlns:a16="http://schemas.microsoft.com/office/drawing/2014/main" id="{0B4C1923-5E40-0CF9-38C9-F599789C5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7E25DCE-1D6F-BE44-A3D3-E33E8F5E6E04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5FC3C9-00DB-FBB2-CC89-A3DAF8084EF7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6C5182-FE0E-99F6-3577-FE568BB9D7AD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D754D3-1F95-BB88-3870-1CC284E9DDCA}"/>
              </a:ext>
            </a:extLst>
          </p:cNvPr>
          <p:cNvSpPr txBox="1"/>
          <p:nvPr/>
        </p:nvSpPr>
        <p:spPr>
          <a:xfrm>
            <a:off x="90376" y="6396247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>
                <a:solidFill>
                  <a:schemeClr val="bg1"/>
                </a:solidFill>
              </a:rPr>
              <a:t>14</a:t>
            </a:fld>
            <a:r>
              <a:rPr lang="en-US" sz="2000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E22F1C-A581-8E75-E9CC-833019B84CF8}"/>
              </a:ext>
            </a:extLst>
          </p:cNvPr>
          <p:cNvSpPr/>
          <p:nvPr/>
        </p:nvSpPr>
        <p:spPr>
          <a:xfrm>
            <a:off x="-209320" y="-187287"/>
            <a:ext cx="9562640" cy="1773716"/>
          </a:xfrm>
          <a:prstGeom prst="rect">
            <a:avLst/>
          </a:prstGeom>
          <a:solidFill>
            <a:schemeClr val="bg1">
              <a:alpha val="82745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78CCC57-9D96-10CF-6976-1440F91E41D7}"/>
              </a:ext>
            </a:extLst>
          </p:cNvPr>
          <p:cNvSpPr txBox="1">
            <a:spLocks/>
          </p:cNvSpPr>
          <p:nvPr/>
        </p:nvSpPr>
        <p:spPr>
          <a:xfrm>
            <a:off x="524784" y="248038"/>
            <a:ext cx="8282836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134B83"/>
                </a:solidFill>
              </a:rPr>
              <a:t>90-Days Key Metrics of Success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C2CBAD-7FB0-0DBE-4E94-54F3D0CEC893}"/>
              </a:ext>
            </a:extLst>
          </p:cNvPr>
          <p:cNvSpPr txBox="1"/>
          <p:nvPr/>
        </p:nvSpPr>
        <p:spPr>
          <a:xfrm>
            <a:off x="297455" y="1740665"/>
            <a:ext cx="817371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5910" marR="288290">
              <a:spcBef>
                <a:spcPts val="2675"/>
              </a:spcBef>
            </a:pPr>
            <a:r>
              <a:rPr lang="en-US" sz="2800" b="1" spc="-10" dirty="0">
                <a:solidFill>
                  <a:schemeClr val="bg1"/>
                </a:solidFill>
                <a:cs typeface="Calibri"/>
              </a:rPr>
              <a:t>Goal 4: </a:t>
            </a:r>
            <a:r>
              <a:rPr lang="en-US" sz="2400" b="1" spc="-10" dirty="0">
                <a:solidFill>
                  <a:srgbClr val="FFFFFF"/>
                </a:solidFill>
                <a:latin typeface="Calibri"/>
                <a:cs typeface="Calibri"/>
              </a:rPr>
              <a:t>Increase </a:t>
            </a:r>
            <a:r>
              <a:rPr lang="en-US" sz="2400" b="1" spc="-20" dirty="0">
                <a:solidFill>
                  <a:srgbClr val="FFFFFF"/>
                </a:solidFill>
                <a:latin typeface="Calibri"/>
                <a:cs typeface="Calibri"/>
              </a:rPr>
              <a:t>Retention</a:t>
            </a:r>
            <a:r>
              <a:rPr lang="en-US" sz="24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lang="en-US" sz="24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b="1" spc="-10" dirty="0">
                <a:solidFill>
                  <a:srgbClr val="FFFFFF"/>
                </a:solidFill>
                <a:latin typeface="Calibri"/>
                <a:cs typeface="Calibri"/>
              </a:rPr>
              <a:t>Hard- </a:t>
            </a:r>
            <a:r>
              <a:rPr lang="en-US" sz="2400" b="1" spc="-35" dirty="0">
                <a:solidFill>
                  <a:srgbClr val="FFFFFF"/>
                </a:solidFill>
                <a:latin typeface="Calibri"/>
                <a:cs typeface="Calibri"/>
              </a:rPr>
              <a:t>to-</a:t>
            </a:r>
            <a:r>
              <a:rPr lang="en-US" sz="2400" b="1" dirty="0">
                <a:solidFill>
                  <a:srgbClr val="FFFFFF"/>
                </a:solidFill>
                <a:latin typeface="Calibri"/>
                <a:cs typeface="Calibri"/>
              </a:rPr>
              <a:t>Staff</a:t>
            </a:r>
            <a:r>
              <a:rPr lang="en-US" sz="24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b="1" spc="-10" dirty="0">
                <a:solidFill>
                  <a:srgbClr val="FFFFFF"/>
                </a:solidFill>
                <a:latin typeface="Calibri"/>
                <a:cs typeface="Calibri"/>
              </a:rPr>
              <a:t>Positions</a:t>
            </a:r>
            <a:endParaRPr lang="en-US" sz="2400" spc="-10" dirty="0">
              <a:solidFill>
                <a:schemeClr val="bg1"/>
              </a:solidFill>
              <a:cs typeface="Calibri"/>
            </a:endParaRPr>
          </a:p>
          <a:p>
            <a:pPr marL="638810" marR="288290" indent="-342900" fontAlgn="t"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n-US" sz="2400" spc="-10" dirty="0">
                <a:solidFill>
                  <a:schemeClr val="bg1"/>
                </a:solidFill>
                <a:cs typeface="Calibri"/>
              </a:rPr>
              <a:t>Recruitment strategies boosted applicant interest by 20% for Math, Science, and EC positions.</a:t>
            </a:r>
          </a:p>
          <a:p>
            <a:pPr marL="295910" marR="288290"/>
            <a:endParaRPr lang="en-US" sz="2400" dirty="0">
              <a:solidFill>
                <a:schemeClr val="bg1"/>
              </a:solidFill>
              <a:cs typeface="Calibri"/>
            </a:endParaRPr>
          </a:p>
          <a:p>
            <a:pPr marL="638810" marR="288290" indent="-342900" fontAlgn="t"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n-US" sz="2400" spc="-10" dirty="0">
                <a:solidFill>
                  <a:schemeClr val="bg1"/>
                </a:solidFill>
                <a:cs typeface="Calibri"/>
              </a:rPr>
              <a:t>Launched onboarding programs to support new hires and improve retention.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B304F7-0289-1F1E-3C9E-FE72C30C50D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FDD088-B789-BE40-09F2-718527631434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3455739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798E7-B438-F256-4758-6CA243CFD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  <p:sp>
        <p:nvSpPr>
          <p:cNvPr id="40" name="object 2">
            <a:extLst>
              <a:ext uri="{FF2B5EF4-FFF2-40B4-BE49-F238E27FC236}">
                <a16:creationId xmlns:a16="http://schemas.microsoft.com/office/drawing/2014/main" id="{57C539B6-0667-A540-DB16-AB0D93A2E8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4836" y="115093"/>
            <a:ext cx="4895850" cy="1618615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75"/>
              </a:spcBef>
            </a:pPr>
            <a:r>
              <a:rPr sz="6600" dirty="0"/>
              <a:t>Key</a:t>
            </a:r>
            <a:r>
              <a:rPr sz="6600" spc="-254" dirty="0"/>
              <a:t> </a:t>
            </a:r>
            <a:r>
              <a:rPr sz="6600" spc="-10" dirty="0"/>
              <a:t>Outcomes</a:t>
            </a:r>
            <a:endParaRPr sz="6600"/>
          </a:p>
          <a:p>
            <a:pPr algn="ctr">
              <a:lnSpc>
                <a:spcPct val="100000"/>
              </a:lnSpc>
              <a:spcBef>
                <a:spcPts val="465"/>
              </a:spcBef>
            </a:pP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December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2024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1" name="object 3">
            <a:extLst>
              <a:ext uri="{FF2B5EF4-FFF2-40B4-BE49-F238E27FC236}">
                <a16:creationId xmlns:a16="http://schemas.microsoft.com/office/drawing/2014/main" id="{A12A9368-3D36-74BD-464A-D57E0D5E47DE}"/>
              </a:ext>
            </a:extLst>
          </p:cNvPr>
          <p:cNvGrpSpPr/>
          <p:nvPr/>
        </p:nvGrpSpPr>
        <p:grpSpPr>
          <a:xfrm>
            <a:off x="5614376" y="2292353"/>
            <a:ext cx="544830" cy="530225"/>
            <a:chOff x="5614376" y="2292353"/>
            <a:chExt cx="544830" cy="530225"/>
          </a:xfrm>
        </p:grpSpPr>
        <p:sp>
          <p:nvSpPr>
            <p:cNvPr id="42" name="object 4">
              <a:extLst>
                <a:ext uri="{FF2B5EF4-FFF2-40B4-BE49-F238E27FC236}">
                  <a16:creationId xmlns:a16="http://schemas.microsoft.com/office/drawing/2014/main" id="{AB1BE678-0DFD-E44C-477E-74BF678BE807}"/>
                </a:ext>
              </a:extLst>
            </p:cNvPr>
            <p:cNvSpPr/>
            <p:nvPr/>
          </p:nvSpPr>
          <p:spPr>
            <a:xfrm>
              <a:off x="5619134" y="2443922"/>
              <a:ext cx="271145" cy="339725"/>
            </a:xfrm>
            <a:custGeom>
              <a:avLst/>
              <a:gdLst/>
              <a:ahLst/>
              <a:cxnLst/>
              <a:rect l="l" t="t" r="r" b="b"/>
              <a:pathLst>
                <a:path w="271145" h="339725">
                  <a:moveTo>
                    <a:pt x="77253" y="0"/>
                  </a:moveTo>
                  <a:lnTo>
                    <a:pt x="8699" y="37593"/>
                  </a:lnTo>
                  <a:lnTo>
                    <a:pt x="0" y="53395"/>
                  </a:lnTo>
                  <a:lnTo>
                    <a:pt x="1808" y="59617"/>
                  </a:lnTo>
                  <a:lnTo>
                    <a:pt x="5885" y="64653"/>
                  </a:lnTo>
                  <a:lnTo>
                    <a:pt x="11384" y="67628"/>
                  </a:lnTo>
                  <a:lnTo>
                    <a:pt x="17598" y="68322"/>
                  </a:lnTo>
                  <a:lnTo>
                    <a:pt x="25008" y="65825"/>
                  </a:lnTo>
                  <a:lnTo>
                    <a:pt x="49962" y="51383"/>
                  </a:lnTo>
                  <a:lnTo>
                    <a:pt x="46682" y="74290"/>
                  </a:lnTo>
                  <a:lnTo>
                    <a:pt x="50549" y="147396"/>
                  </a:lnTo>
                  <a:lnTo>
                    <a:pt x="65191" y="194123"/>
                  </a:lnTo>
                  <a:lnTo>
                    <a:pt x="88520" y="236438"/>
                  </a:lnTo>
                  <a:lnTo>
                    <a:pt x="119573" y="273200"/>
                  </a:lnTo>
                  <a:lnTo>
                    <a:pt x="157385" y="303268"/>
                  </a:lnTo>
                  <a:lnTo>
                    <a:pt x="200992" y="325500"/>
                  </a:lnTo>
                  <a:lnTo>
                    <a:pt x="249429" y="338753"/>
                  </a:lnTo>
                  <a:lnTo>
                    <a:pt x="261213" y="339474"/>
                  </a:lnTo>
                  <a:lnTo>
                    <a:pt x="269096" y="332756"/>
                  </a:lnTo>
                  <a:lnTo>
                    <a:pt x="270536" y="314724"/>
                  </a:lnTo>
                  <a:lnTo>
                    <a:pt x="263822" y="306837"/>
                  </a:lnTo>
                  <a:lnTo>
                    <a:pt x="254811" y="306116"/>
                  </a:lnTo>
                  <a:lnTo>
                    <a:pt x="255137" y="306606"/>
                  </a:lnTo>
                  <a:lnTo>
                    <a:pt x="206489" y="292460"/>
                  </a:lnTo>
                  <a:lnTo>
                    <a:pt x="163728" y="267928"/>
                  </a:lnTo>
                  <a:lnTo>
                    <a:pt x="128185" y="234582"/>
                  </a:lnTo>
                  <a:lnTo>
                    <a:pt x="101191" y="193997"/>
                  </a:lnTo>
                  <a:lnTo>
                    <a:pt x="84078" y="147745"/>
                  </a:lnTo>
                  <a:lnTo>
                    <a:pt x="78178" y="97401"/>
                  </a:lnTo>
                  <a:lnTo>
                    <a:pt x="79274" y="78181"/>
                  </a:lnTo>
                  <a:lnTo>
                    <a:pt x="82092" y="59134"/>
                  </a:lnTo>
                  <a:lnTo>
                    <a:pt x="82744" y="59134"/>
                  </a:lnTo>
                  <a:lnTo>
                    <a:pt x="97668" y="84999"/>
                  </a:lnTo>
                  <a:lnTo>
                    <a:pt x="101954" y="89869"/>
                  </a:lnTo>
                  <a:lnTo>
                    <a:pt x="107578" y="92620"/>
                  </a:lnTo>
                  <a:lnTo>
                    <a:pt x="113823" y="93060"/>
                  </a:lnTo>
                  <a:lnTo>
                    <a:pt x="119971" y="90996"/>
                  </a:lnTo>
                  <a:lnTo>
                    <a:pt x="124838" y="86707"/>
                  </a:lnTo>
                  <a:lnTo>
                    <a:pt x="127588" y="81080"/>
                  </a:lnTo>
                  <a:lnTo>
                    <a:pt x="128028" y="74832"/>
                  </a:lnTo>
                  <a:lnTo>
                    <a:pt x="125965" y="68680"/>
                  </a:lnTo>
                  <a:lnTo>
                    <a:pt x="89146" y="4977"/>
                  </a:lnTo>
                  <a:lnTo>
                    <a:pt x="85599" y="225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5">
              <a:extLst>
                <a:ext uri="{FF2B5EF4-FFF2-40B4-BE49-F238E27FC236}">
                  <a16:creationId xmlns:a16="http://schemas.microsoft.com/office/drawing/2014/main" id="{56035A9F-21F1-A86D-23AA-B24A82AC91F2}"/>
                </a:ext>
              </a:extLst>
            </p:cNvPr>
            <p:cNvSpPr/>
            <p:nvPr/>
          </p:nvSpPr>
          <p:spPr>
            <a:xfrm>
              <a:off x="5619134" y="2443922"/>
              <a:ext cx="271145" cy="339725"/>
            </a:xfrm>
            <a:custGeom>
              <a:avLst/>
              <a:gdLst/>
              <a:ahLst/>
              <a:cxnLst/>
              <a:rect l="l" t="t" r="r" b="b"/>
              <a:pathLst>
                <a:path w="271145" h="339725">
                  <a:moveTo>
                    <a:pt x="255137" y="306606"/>
                  </a:moveTo>
                  <a:lnTo>
                    <a:pt x="206489" y="292460"/>
                  </a:lnTo>
                  <a:lnTo>
                    <a:pt x="163728" y="267928"/>
                  </a:lnTo>
                  <a:lnTo>
                    <a:pt x="128185" y="234582"/>
                  </a:lnTo>
                  <a:lnTo>
                    <a:pt x="101191" y="193997"/>
                  </a:lnTo>
                  <a:lnTo>
                    <a:pt x="84078" y="147745"/>
                  </a:lnTo>
                  <a:lnTo>
                    <a:pt x="78178" y="97401"/>
                  </a:lnTo>
                  <a:lnTo>
                    <a:pt x="78510" y="87777"/>
                  </a:lnTo>
                  <a:lnTo>
                    <a:pt x="79274" y="78181"/>
                  </a:lnTo>
                  <a:lnTo>
                    <a:pt x="80467" y="68628"/>
                  </a:lnTo>
                  <a:lnTo>
                    <a:pt x="82092" y="59134"/>
                  </a:lnTo>
                  <a:lnTo>
                    <a:pt x="82744" y="59134"/>
                  </a:lnTo>
                  <a:lnTo>
                    <a:pt x="97668" y="84999"/>
                  </a:lnTo>
                  <a:lnTo>
                    <a:pt x="101954" y="89869"/>
                  </a:lnTo>
                  <a:lnTo>
                    <a:pt x="107578" y="92620"/>
                  </a:lnTo>
                  <a:lnTo>
                    <a:pt x="113823" y="93060"/>
                  </a:lnTo>
                  <a:lnTo>
                    <a:pt x="119971" y="90996"/>
                  </a:lnTo>
                  <a:lnTo>
                    <a:pt x="124838" y="86707"/>
                  </a:lnTo>
                  <a:lnTo>
                    <a:pt x="127588" y="81080"/>
                  </a:lnTo>
                  <a:lnTo>
                    <a:pt x="128028" y="74832"/>
                  </a:lnTo>
                  <a:lnTo>
                    <a:pt x="125965" y="68680"/>
                  </a:lnTo>
                  <a:lnTo>
                    <a:pt x="91307" y="8710"/>
                  </a:lnTo>
                  <a:lnTo>
                    <a:pt x="77253" y="0"/>
                  </a:lnTo>
                  <a:lnTo>
                    <a:pt x="72796" y="584"/>
                  </a:lnTo>
                  <a:lnTo>
                    <a:pt x="69044" y="2753"/>
                  </a:lnTo>
                  <a:lnTo>
                    <a:pt x="8699" y="37593"/>
                  </a:lnTo>
                  <a:lnTo>
                    <a:pt x="3669" y="41673"/>
                  </a:lnTo>
                  <a:lnTo>
                    <a:pt x="694" y="47177"/>
                  </a:lnTo>
                  <a:lnTo>
                    <a:pt x="0" y="53395"/>
                  </a:lnTo>
                  <a:lnTo>
                    <a:pt x="1808" y="59617"/>
                  </a:lnTo>
                  <a:lnTo>
                    <a:pt x="5885" y="64653"/>
                  </a:lnTo>
                  <a:lnTo>
                    <a:pt x="11384" y="67628"/>
                  </a:lnTo>
                  <a:lnTo>
                    <a:pt x="17598" y="68322"/>
                  </a:lnTo>
                  <a:lnTo>
                    <a:pt x="23819" y="66511"/>
                  </a:lnTo>
                  <a:lnTo>
                    <a:pt x="24227" y="66301"/>
                  </a:lnTo>
                  <a:lnTo>
                    <a:pt x="24621" y="66069"/>
                  </a:lnTo>
                  <a:lnTo>
                    <a:pt x="25008" y="65825"/>
                  </a:lnTo>
                  <a:lnTo>
                    <a:pt x="49962" y="51383"/>
                  </a:lnTo>
                  <a:lnTo>
                    <a:pt x="48054" y="62801"/>
                  </a:lnTo>
                  <a:lnTo>
                    <a:pt x="46682" y="74290"/>
                  </a:lnTo>
                  <a:lnTo>
                    <a:pt x="45850" y="85830"/>
                  </a:lnTo>
                  <a:lnTo>
                    <a:pt x="45558" y="97401"/>
                  </a:lnTo>
                  <a:lnTo>
                    <a:pt x="50549" y="147396"/>
                  </a:lnTo>
                  <a:lnTo>
                    <a:pt x="65191" y="194123"/>
                  </a:lnTo>
                  <a:lnTo>
                    <a:pt x="88520" y="236438"/>
                  </a:lnTo>
                  <a:lnTo>
                    <a:pt x="119573" y="273200"/>
                  </a:lnTo>
                  <a:lnTo>
                    <a:pt x="157385" y="303268"/>
                  </a:lnTo>
                  <a:lnTo>
                    <a:pt x="200992" y="325500"/>
                  </a:lnTo>
                  <a:lnTo>
                    <a:pt x="249429" y="338753"/>
                  </a:lnTo>
                  <a:lnTo>
                    <a:pt x="252202" y="338753"/>
                  </a:lnTo>
                  <a:lnTo>
                    <a:pt x="261213" y="339474"/>
                  </a:lnTo>
                  <a:lnTo>
                    <a:pt x="269096" y="332756"/>
                  </a:lnTo>
                  <a:lnTo>
                    <a:pt x="269816" y="323740"/>
                  </a:lnTo>
                  <a:lnTo>
                    <a:pt x="270536" y="314724"/>
                  </a:lnTo>
                  <a:lnTo>
                    <a:pt x="263822" y="306837"/>
                  </a:lnTo>
                  <a:lnTo>
                    <a:pt x="254811" y="306116"/>
                  </a:lnTo>
                  <a:close/>
                </a:path>
              </a:pathLst>
            </a:custGeom>
            <a:ln w="951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6">
              <a:extLst>
                <a:ext uri="{FF2B5EF4-FFF2-40B4-BE49-F238E27FC236}">
                  <a16:creationId xmlns:a16="http://schemas.microsoft.com/office/drawing/2014/main" id="{BE06885A-4BF5-BB1C-8EB7-2BC7360B49F5}"/>
                </a:ext>
              </a:extLst>
            </p:cNvPr>
            <p:cNvSpPr/>
            <p:nvPr/>
          </p:nvSpPr>
          <p:spPr>
            <a:xfrm>
              <a:off x="5931186" y="2445287"/>
              <a:ext cx="222885" cy="372745"/>
            </a:xfrm>
            <a:custGeom>
              <a:avLst/>
              <a:gdLst/>
              <a:ahLst/>
              <a:cxnLst/>
              <a:rect l="l" t="t" r="r" b="b"/>
              <a:pathLst>
                <a:path w="222885" h="372744">
                  <a:moveTo>
                    <a:pt x="52476" y="245330"/>
                  </a:moveTo>
                  <a:lnTo>
                    <a:pt x="2045" y="313563"/>
                  </a:lnTo>
                  <a:lnTo>
                    <a:pt x="0" y="319712"/>
                  </a:lnTo>
                  <a:lnTo>
                    <a:pt x="452" y="325952"/>
                  </a:lnTo>
                  <a:lnTo>
                    <a:pt x="3210" y="331567"/>
                  </a:lnTo>
                  <a:lnTo>
                    <a:pt x="8079" y="335838"/>
                  </a:lnTo>
                  <a:lnTo>
                    <a:pt x="68180" y="370189"/>
                  </a:lnTo>
                  <a:lnTo>
                    <a:pt x="74344" y="372249"/>
                  </a:lnTo>
                  <a:lnTo>
                    <a:pt x="80601" y="371800"/>
                  </a:lnTo>
                  <a:lnTo>
                    <a:pt x="86234" y="369035"/>
                  </a:lnTo>
                  <a:lnTo>
                    <a:pt x="90525" y="364151"/>
                  </a:lnTo>
                  <a:lnTo>
                    <a:pt x="92584" y="357984"/>
                  </a:lnTo>
                  <a:lnTo>
                    <a:pt x="92135" y="351723"/>
                  </a:lnTo>
                  <a:lnTo>
                    <a:pt x="89372" y="346087"/>
                  </a:lnTo>
                  <a:lnTo>
                    <a:pt x="84490" y="341794"/>
                  </a:lnTo>
                  <a:lnTo>
                    <a:pt x="59047" y="327352"/>
                  </a:lnTo>
                  <a:lnTo>
                    <a:pt x="105373" y="305595"/>
                  </a:lnTo>
                  <a:lnTo>
                    <a:pt x="118457" y="295694"/>
                  </a:lnTo>
                  <a:lnTo>
                    <a:pt x="49832" y="295694"/>
                  </a:lnTo>
                  <a:lnTo>
                    <a:pt x="64674" y="269748"/>
                  </a:lnTo>
                  <a:lnTo>
                    <a:pt x="66734" y="263581"/>
                  </a:lnTo>
                  <a:lnTo>
                    <a:pt x="66284" y="257320"/>
                  </a:lnTo>
                  <a:lnTo>
                    <a:pt x="63521" y="251684"/>
                  </a:lnTo>
                  <a:lnTo>
                    <a:pt x="58639" y="247391"/>
                  </a:lnTo>
                  <a:lnTo>
                    <a:pt x="52476" y="245330"/>
                  </a:lnTo>
                  <a:close/>
                </a:path>
                <a:path w="222885" h="372744">
                  <a:moveTo>
                    <a:pt x="192949" y="0"/>
                  </a:moveTo>
                  <a:lnTo>
                    <a:pt x="186547" y="1021"/>
                  </a:lnTo>
                  <a:lnTo>
                    <a:pt x="181043" y="4446"/>
                  </a:lnTo>
                  <a:lnTo>
                    <a:pt x="177406" y="9540"/>
                  </a:lnTo>
                  <a:lnTo>
                    <a:pt x="175945" y="15626"/>
                  </a:lnTo>
                  <a:lnTo>
                    <a:pt x="176966" y="22031"/>
                  </a:lnTo>
                  <a:lnTo>
                    <a:pt x="188671" y="69575"/>
                  </a:lnTo>
                  <a:lnTo>
                    <a:pt x="189284" y="116990"/>
                  </a:lnTo>
                  <a:lnTo>
                    <a:pt x="179554" y="162640"/>
                  </a:lnTo>
                  <a:lnTo>
                    <a:pt x="160230" y="204886"/>
                  </a:lnTo>
                  <a:lnTo>
                    <a:pt x="132060" y="242092"/>
                  </a:lnTo>
                  <a:lnTo>
                    <a:pt x="95795" y="272619"/>
                  </a:lnTo>
                  <a:lnTo>
                    <a:pt x="52183" y="294831"/>
                  </a:lnTo>
                  <a:lnTo>
                    <a:pt x="49832" y="295694"/>
                  </a:lnTo>
                  <a:lnTo>
                    <a:pt x="118457" y="295694"/>
                  </a:lnTo>
                  <a:lnTo>
                    <a:pt x="177990" y="237962"/>
                  </a:lnTo>
                  <a:lnTo>
                    <a:pt x="202410" y="194729"/>
                  </a:lnTo>
                  <a:lnTo>
                    <a:pt x="217657" y="146980"/>
                  </a:lnTo>
                  <a:lnTo>
                    <a:pt x="222796" y="96036"/>
                  </a:lnTo>
                  <a:lnTo>
                    <a:pt x="221850" y="74233"/>
                  </a:lnTo>
                  <a:lnTo>
                    <a:pt x="214202" y="31390"/>
                  </a:lnTo>
                  <a:lnTo>
                    <a:pt x="199032" y="1462"/>
                  </a:lnTo>
                  <a:lnTo>
                    <a:pt x="19294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7">
              <a:extLst>
                <a:ext uri="{FF2B5EF4-FFF2-40B4-BE49-F238E27FC236}">
                  <a16:creationId xmlns:a16="http://schemas.microsoft.com/office/drawing/2014/main" id="{49D52CDC-AB53-7035-A3EF-B6EBED992887}"/>
                </a:ext>
              </a:extLst>
            </p:cNvPr>
            <p:cNvSpPr/>
            <p:nvPr/>
          </p:nvSpPr>
          <p:spPr>
            <a:xfrm>
              <a:off x="5931186" y="2445287"/>
              <a:ext cx="222885" cy="372745"/>
            </a:xfrm>
            <a:custGeom>
              <a:avLst/>
              <a:gdLst/>
              <a:ahLst/>
              <a:cxnLst/>
              <a:rect l="l" t="t" r="r" b="b"/>
              <a:pathLst>
                <a:path w="222885" h="372744">
                  <a:moveTo>
                    <a:pt x="222796" y="96036"/>
                  </a:moveTo>
                  <a:lnTo>
                    <a:pt x="218978" y="52641"/>
                  </a:lnTo>
                  <a:lnTo>
                    <a:pt x="207546" y="10608"/>
                  </a:lnTo>
                  <a:lnTo>
                    <a:pt x="192949" y="0"/>
                  </a:lnTo>
                  <a:lnTo>
                    <a:pt x="186547" y="1021"/>
                  </a:lnTo>
                  <a:lnTo>
                    <a:pt x="181043" y="4446"/>
                  </a:lnTo>
                  <a:lnTo>
                    <a:pt x="177406" y="9540"/>
                  </a:lnTo>
                  <a:lnTo>
                    <a:pt x="175945" y="15626"/>
                  </a:lnTo>
                  <a:lnTo>
                    <a:pt x="176966" y="22031"/>
                  </a:lnTo>
                  <a:lnTo>
                    <a:pt x="188671" y="69575"/>
                  </a:lnTo>
                  <a:lnTo>
                    <a:pt x="189284" y="116990"/>
                  </a:lnTo>
                  <a:lnTo>
                    <a:pt x="179554" y="162640"/>
                  </a:lnTo>
                  <a:lnTo>
                    <a:pt x="160230" y="204886"/>
                  </a:lnTo>
                  <a:lnTo>
                    <a:pt x="132060" y="242092"/>
                  </a:lnTo>
                  <a:lnTo>
                    <a:pt x="95795" y="272619"/>
                  </a:lnTo>
                  <a:lnTo>
                    <a:pt x="52183" y="294831"/>
                  </a:lnTo>
                  <a:lnTo>
                    <a:pt x="51402" y="295123"/>
                  </a:lnTo>
                  <a:lnTo>
                    <a:pt x="50620" y="295415"/>
                  </a:lnTo>
                  <a:lnTo>
                    <a:pt x="49832" y="295694"/>
                  </a:lnTo>
                  <a:lnTo>
                    <a:pt x="64674" y="269748"/>
                  </a:lnTo>
                  <a:lnTo>
                    <a:pt x="66734" y="263581"/>
                  </a:lnTo>
                  <a:lnTo>
                    <a:pt x="66284" y="257320"/>
                  </a:lnTo>
                  <a:lnTo>
                    <a:pt x="63521" y="251684"/>
                  </a:lnTo>
                  <a:lnTo>
                    <a:pt x="58639" y="247391"/>
                  </a:lnTo>
                  <a:lnTo>
                    <a:pt x="52476" y="245330"/>
                  </a:lnTo>
                  <a:lnTo>
                    <a:pt x="46218" y="245780"/>
                  </a:lnTo>
                  <a:lnTo>
                    <a:pt x="40585" y="248544"/>
                  </a:lnTo>
                  <a:lnTo>
                    <a:pt x="36295" y="253429"/>
                  </a:lnTo>
                  <a:lnTo>
                    <a:pt x="2045" y="313563"/>
                  </a:lnTo>
                  <a:lnTo>
                    <a:pt x="0" y="319712"/>
                  </a:lnTo>
                  <a:lnTo>
                    <a:pt x="452" y="325952"/>
                  </a:lnTo>
                  <a:lnTo>
                    <a:pt x="3210" y="331567"/>
                  </a:lnTo>
                  <a:lnTo>
                    <a:pt x="8079" y="335838"/>
                  </a:lnTo>
                  <a:lnTo>
                    <a:pt x="68180" y="370189"/>
                  </a:lnTo>
                  <a:lnTo>
                    <a:pt x="74344" y="372249"/>
                  </a:lnTo>
                  <a:lnTo>
                    <a:pt x="80601" y="371800"/>
                  </a:lnTo>
                  <a:lnTo>
                    <a:pt x="86234" y="369035"/>
                  </a:lnTo>
                  <a:lnTo>
                    <a:pt x="90525" y="364151"/>
                  </a:lnTo>
                  <a:lnTo>
                    <a:pt x="92584" y="357984"/>
                  </a:lnTo>
                  <a:lnTo>
                    <a:pt x="92135" y="351723"/>
                  </a:lnTo>
                  <a:lnTo>
                    <a:pt x="89372" y="346087"/>
                  </a:lnTo>
                  <a:lnTo>
                    <a:pt x="84490" y="341794"/>
                  </a:lnTo>
                  <a:lnTo>
                    <a:pt x="59047" y="327352"/>
                  </a:lnTo>
                  <a:lnTo>
                    <a:pt x="105373" y="305595"/>
                  </a:lnTo>
                  <a:lnTo>
                    <a:pt x="145333" y="275358"/>
                  </a:lnTo>
                  <a:lnTo>
                    <a:pt x="177990" y="237962"/>
                  </a:lnTo>
                  <a:lnTo>
                    <a:pt x="202410" y="194729"/>
                  </a:lnTo>
                  <a:lnTo>
                    <a:pt x="217657" y="146980"/>
                  </a:lnTo>
                  <a:lnTo>
                    <a:pt x="222796" y="96036"/>
                  </a:lnTo>
                  <a:close/>
                </a:path>
              </a:pathLst>
            </a:custGeom>
            <a:ln w="951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8">
              <a:extLst>
                <a:ext uri="{FF2B5EF4-FFF2-40B4-BE49-F238E27FC236}">
                  <a16:creationId xmlns:a16="http://schemas.microsoft.com/office/drawing/2014/main" id="{994C2436-150D-BB03-108D-C931F40F40B9}"/>
                </a:ext>
              </a:extLst>
            </p:cNvPr>
            <p:cNvSpPr/>
            <p:nvPr/>
          </p:nvSpPr>
          <p:spPr>
            <a:xfrm>
              <a:off x="5718400" y="2297113"/>
              <a:ext cx="382905" cy="113664"/>
            </a:xfrm>
            <a:custGeom>
              <a:avLst/>
              <a:gdLst/>
              <a:ahLst/>
              <a:cxnLst/>
              <a:rect l="l" t="t" r="r" b="b"/>
              <a:pathLst>
                <a:path w="382904" h="113664">
                  <a:moveTo>
                    <a:pt x="171649" y="0"/>
                  </a:moveTo>
                  <a:lnTo>
                    <a:pt x="125428" y="8187"/>
                  </a:lnTo>
                  <a:lnTo>
                    <a:pt x="81307" y="25197"/>
                  </a:lnTo>
                  <a:lnTo>
                    <a:pt x="40672" y="50918"/>
                  </a:lnTo>
                  <a:lnTo>
                    <a:pt x="4912" y="85240"/>
                  </a:lnTo>
                  <a:lnTo>
                    <a:pt x="0" y="98483"/>
                  </a:lnTo>
                  <a:lnTo>
                    <a:pt x="1711" y="104504"/>
                  </a:lnTo>
                  <a:lnTo>
                    <a:pt x="5741" y="109582"/>
                  </a:lnTo>
                  <a:lnTo>
                    <a:pt x="11424" y="112698"/>
                  </a:lnTo>
                  <a:lnTo>
                    <a:pt x="18094" y="113417"/>
                  </a:lnTo>
                  <a:lnTo>
                    <a:pt x="17474" y="113417"/>
                  </a:lnTo>
                  <a:lnTo>
                    <a:pt x="23662" y="111656"/>
                  </a:lnTo>
                  <a:lnTo>
                    <a:pt x="28738" y="107624"/>
                  </a:lnTo>
                  <a:lnTo>
                    <a:pt x="64088" y="74123"/>
                  </a:lnTo>
                  <a:lnTo>
                    <a:pt x="104766" y="50231"/>
                  </a:lnTo>
                  <a:lnTo>
                    <a:pt x="149003" y="36109"/>
                  </a:lnTo>
                  <a:lnTo>
                    <a:pt x="195035" y="31918"/>
                  </a:lnTo>
                  <a:lnTo>
                    <a:pt x="312565" y="31918"/>
                  </a:lnTo>
                  <a:lnTo>
                    <a:pt x="309042" y="29479"/>
                  </a:lnTo>
                  <a:lnTo>
                    <a:pt x="264843" y="10535"/>
                  </a:lnTo>
                  <a:lnTo>
                    <a:pt x="218583" y="745"/>
                  </a:lnTo>
                  <a:lnTo>
                    <a:pt x="171649" y="0"/>
                  </a:lnTo>
                  <a:close/>
                </a:path>
                <a:path w="382904" h="113664">
                  <a:moveTo>
                    <a:pt x="312565" y="31918"/>
                  </a:moveTo>
                  <a:lnTo>
                    <a:pt x="195035" y="31918"/>
                  </a:lnTo>
                  <a:lnTo>
                    <a:pt x="241094" y="37819"/>
                  </a:lnTo>
                  <a:lnTo>
                    <a:pt x="285413" y="53971"/>
                  </a:lnTo>
                  <a:lnTo>
                    <a:pt x="326225" y="80535"/>
                  </a:lnTo>
                  <a:lnTo>
                    <a:pt x="296949" y="80780"/>
                  </a:lnTo>
                  <a:lnTo>
                    <a:pt x="287938" y="80780"/>
                  </a:lnTo>
                  <a:lnTo>
                    <a:pt x="280640" y="88089"/>
                  </a:lnTo>
                  <a:lnTo>
                    <a:pt x="280640" y="106115"/>
                  </a:lnTo>
                  <a:lnTo>
                    <a:pt x="287938" y="113417"/>
                  </a:lnTo>
                  <a:lnTo>
                    <a:pt x="368997" y="113417"/>
                  </a:lnTo>
                  <a:lnTo>
                    <a:pt x="372062" y="112479"/>
                  </a:lnTo>
                  <a:lnTo>
                    <a:pt x="374665" y="110725"/>
                  </a:lnTo>
                  <a:lnTo>
                    <a:pt x="375806" y="109990"/>
                  </a:lnTo>
                  <a:lnTo>
                    <a:pt x="376296" y="109582"/>
                  </a:lnTo>
                  <a:lnTo>
                    <a:pt x="377356" y="108766"/>
                  </a:lnTo>
                  <a:lnTo>
                    <a:pt x="380550" y="105720"/>
                  </a:lnTo>
                  <a:lnTo>
                    <a:pt x="382371" y="101511"/>
                  </a:lnTo>
                  <a:lnTo>
                    <a:pt x="382393" y="57689"/>
                  </a:lnTo>
                  <a:lnTo>
                    <a:pt x="349793" y="57689"/>
                  </a:lnTo>
                  <a:lnTo>
                    <a:pt x="312565" y="31918"/>
                  </a:lnTo>
                  <a:close/>
                </a:path>
                <a:path w="382904" h="113664">
                  <a:moveTo>
                    <a:pt x="375113" y="11589"/>
                  </a:moveTo>
                  <a:lnTo>
                    <a:pt x="357091" y="11589"/>
                  </a:lnTo>
                  <a:lnTo>
                    <a:pt x="349793" y="18898"/>
                  </a:lnTo>
                  <a:lnTo>
                    <a:pt x="349793" y="57689"/>
                  </a:lnTo>
                  <a:lnTo>
                    <a:pt x="382393" y="57689"/>
                  </a:lnTo>
                  <a:lnTo>
                    <a:pt x="382412" y="18898"/>
                  </a:lnTo>
                  <a:lnTo>
                    <a:pt x="375113" y="11589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9">
              <a:extLst>
                <a:ext uri="{FF2B5EF4-FFF2-40B4-BE49-F238E27FC236}">
                  <a16:creationId xmlns:a16="http://schemas.microsoft.com/office/drawing/2014/main" id="{FAD70BC8-0EB8-FC34-7CB5-8BF31BA96777}"/>
                </a:ext>
              </a:extLst>
            </p:cNvPr>
            <p:cNvSpPr/>
            <p:nvPr/>
          </p:nvSpPr>
          <p:spPr>
            <a:xfrm>
              <a:off x="5718400" y="2297113"/>
              <a:ext cx="382905" cy="113664"/>
            </a:xfrm>
            <a:custGeom>
              <a:avLst/>
              <a:gdLst/>
              <a:ahLst/>
              <a:cxnLst/>
              <a:rect l="l" t="t" r="r" b="b"/>
              <a:pathLst>
                <a:path w="382904" h="113664">
                  <a:moveTo>
                    <a:pt x="296949" y="80780"/>
                  </a:moveTo>
                  <a:lnTo>
                    <a:pt x="287938" y="80780"/>
                  </a:lnTo>
                  <a:lnTo>
                    <a:pt x="280640" y="88089"/>
                  </a:lnTo>
                  <a:lnTo>
                    <a:pt x="280640" y="97099"/>
                  </a:lnTo>
                  <a:lnTo>
                    <a:pt x="280640" y="106115"/>
                  </a:lnTo>
                  <a:lnTo>
                    <a:pt x="287938" y="113417"/>
                  </a:lnTo>
                  <a:lnTo>
                    <a:pt x="296949" y="113417"/>
                  </a:lnTo>
                  <a:lnTo>
                    <a:pt x="363982" y="113417"/>
                  </a:lnTo>
                  <a:lnTo>
                    <a:pt x="364607" y="113458"/>
                  </a:lnTo>
                  <a:lnTo>
                    <a:pt x="365232" y="113458"/>
                  </a:lnTo>
                  <a:lnTo>
                    <a:pt x="365858" y="113417"/>
                  </a:lnTo>
                  <a:lnTo>
                    <a:pt x="368997" y="113417"/>
                  </a:lnTo>
                  <a:lnTo>
                    <a:pt x="372062" y="112479"/>
                  </a:lnTo>
                  <a:lnTo>
                    <a:pt x="374665" y="110725"/>
                  </a:lnTo>
                  <a:lnTo>
                    <a:pt x="375806" y="109990"/>
                  </a:lnTo>
                  <a:lnTo>
                    <a:pt x="376296" y="109582"/>
                  </a:lnTo>
                  <a:lnTo>
                    <a:pt x="377356" y="108766"/>
                  </a:lnTo>
                  <a:lnTo>
                    <a:pt x="380550" y="105720"/>
                  </a:lnTo>
                  <a:lnTo>
                    <a:pt x="382371" y="101511"/>
                  </a:lnTo>
                  <a:lnTo>
                    <a:pt x="382412" y="97099"/>
                  </a:lnTo>
                  <a:lnTo>
                    <a:pt x="382412" y="27908"/>
                  </a:lnTo>
                  <a:lnTo>
                    <a:pt x="382412" y="18898"/>
                  </a:lnTo>
                  <a:lnTo>
                    <a:pt x="375113" y="11589"/>
                  </a:lnTo>
                  <a:lnTo>
                    <a:pt x="366102" y="11589"/>
                  </a:lnTo>
                  <a:lnTo>
                    <a:pt x="357091" y="11589"/>
                  </a:lnTo>
                  <a:lnTo>
                    <a:pt x="349793" y="18898"/>
                  </a:lnTo>
                  <a:lnTo>
                    <a:pt x="349793" y="27908"/>
                  </a:lnTo>
                  <a:lnTo>
                    <a:pt x="349793" y="57689"/>
                  </a:lnTo>
                  <a:lnTo>
                    <a:pt x="309042" y="29479"/>
                  </a:lnTo>
                  <a:lnTo>
                    <a:pt x="264843" y="10535"/>
                  </a:lnTo>
                  <a:lnTo>
                    <a:pt x="218583" y="745"/>
                  </a:lnTo>
                  <a:lnTo>
                    <a:pt x="171649" y="0"/>
                  </a:lnTo>
                  <a:lnTo>
                    <a:pt x="125428" y="8187"/>
                  </a:lnTo>
                  <a:lnTo>
                    <a:pt x="81307" y="25197"/>
                  </a:lnTo>
                  <a:lnTo>
                    <a:pt x="40672" y="50918"/>
                  </a:lnTo>
                  <a:lnTo>
                    <a:pt x="4912" y="85240"/>
                  </a:lnTo>
                  <a:lnTo>
                    <a:pt x="4158" y="86131"/>
                  </a:lnTo>
                  <a:lnTo>
                    <a:pt x="3784" y="86573"/>
                  </a:lnTo>
                  <a:lnTo>
                    <a:pt x="669" y="92259"/>
                  </a:lnTo>
                  <a:lnTo>
                    <a:pt x="0" y="98483"/>
                  </a:lnTo>
                  <a:lnTo>
                    <a:pt x="1711" y="104504"/>
                  </a:lnTo>
                  <a:lnTo>
                    <a:pt x="5741" y="109582"/>
                  </a:lnTo>
                  <a:lnTo>
                    <a:pt x="11424" y="112698"/>
                  </a:lnTo>
                  <a:lnTo>
                    <a:pt x="17644" y="113369"/>
                  </a:lnTo>
                  <a:lnTo>
                    <a:pt x="23662" y="111656"/>
                  </a:lnTo>
                  <a:lnTo>
                    <a:pt x="28738" y="107624"/>
                  </a:lnTo>
                  <a:lnTo>
                    <a:pt x="64088" y="74123"/>
                  </a:lnTo>
                  <a:lnTo>
                    <a:pt x="104766" y="50231"/>
                  </a:lnTo>
                  <a:lnTo>
                    <a:pt x="149003" y="36109"/>
                  </a:lnTo>
                  <a:lnTo>
                    <a:pt x="195035" y="31918"/>
                  </a:lnTo>
                  <a:lnTo>
                    <a:pt x="241094" y="37819"/>
                  </a:lnTo>
                  <a:lnTo>
                    <a:pt x="285413" y="53971"/>
                  </a:lnTo>
                  <a:lnTo>
                    <a:pt x="326225" y="80535"/>
                  </a:lnTo>
                  <a:lnTo>
                    <a:pt x="296949" y="80780"/>
                  </a:lnTo>
                  <a:close/>
                </a:path>
              </a:pathLst>
            </a:custGeom>
            <a:ln w="951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10">
            <a:extLst>
              <a:ext uri="{FF2B5EF4-FFF2-40B4-BE49-F238E27FC236}">
                <a16:creationId xmlns:a16="http://schemas.microsoft.com/office/drawing/2014/main" id="{10838DF7-C055-19AB-0AFB-811E98B99B3A}"/>
              </a:ext>
            </a:extLst>
          </p:cNvPr>
          <p:cNvSpPr txBox="1"/>
          <p:nvPr/>
        </p:nvSpPr>
        <p:spPr>
          <a:xfrm>
            <a:off x="5069585" y="3185286"/>
            <a:ext cx="1652905" cy="487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Principals</a:t>
            </a:r>
            <a:r>
              <a:rPr sz="1500" spc="-8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engaged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in</a:t>
            </a:r>
            <a:endParaRPr sz="15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35"/>
              </a:spcBef>
            </a:pPr>
            <a:r>
              <a:rPr sz="1500" dirty="0">
                <a:latin typeface="Calibri"/>
                <a:cs typeface="Calibri"/>
              </a:rPr>
              <a:t>coaching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cycles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49" name="object 11">
            <a:extLst>
              <a:ext uri="{FF2B5EF4-FFF2-40B4-BE49-F238E27FC236}">
                <a16:creationId xmlns:a16="http://schemas.microsoft.com/office/drawing/2014/main" id="{F41BF349-952F-EF21-ABE2-8E8CF9F78667}"/>
              </a:ext>
            </a:extLst>
          </p:cNvPr>
          <p:cNvGrpSpPr/>
          <p:nvPr/>
        </p:nvGrpSpPr>
        <p:grpSpPr>
          <a:xfrm>
            <a:off x="7610183" y="2233284"/>
            <a:ext cx="701675" cy="638175"/>
            <a:chOff x="7610183" y="2233284"/>
            <a:chExt cx="701675" cy="638175"/>
          </a:xfrm>
        </p:grpSpPr>
        <p:pic>
          <p:nvPicPr>
            <p:cNvPr id="50" name="object 12">
              <a:extLst>
                <a:ext uri="{FF2B5EF4-FFF2-40B4-BE49-F238E27FC236}">
                  <a16:creationId xmlns:a16="http://schemas.microsoft.com/office/drawing/2014/main" id="{A7A076FB-5618-8699-EA22-CDBD2954774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9139" y="2670623"/>
              <a:ext cx="482497" cy="167807"/>
            </a:xfrm>
            <a:prstGeom prst="rect">
              <a:avLst/>
            </a:prstGeom>
          </p:spPr>
        </p:pic>
        <p:pic>
          <p:nvPicPr>
            <p:cNvPr id="51" name="object 13">
              <a:extLst>
                <a:ext uri="{FF2B5EF4-FFF2-40B4-BE49-F238E27FC236}">
                  <a16:creationId xmlns:a16="http://schemas.microsoft.com/office/drawing/2014/main" id="{75854D43-1A6B-992A-8CE4-946592E8352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4911" y="2316673"/>
              <a:ext cx="106395" cy="106449"/>
            </a:xfrm>
            <a:prstGeom prst="rect">
              <a:avLst/>
            </a:prstGeom>
          </p:spPr>
        </p:pic>
        <p:sp>
          <p:nvSpPr>
            <p:cNvPr id="52" name="object 14">
              <a:extLst>
                <a:ext uri="{FF2B5EF4-FFF2-40B4-BE49-F238E27FC236}">
                  <a16:creationId xmlns:a16="http://schemas.microsoft.com/office/drawing/2014/main" id="{EF060734-4E96-05BE-512C-4129DF33E2DF}"/>
                </a:ext>
              </a:extLst>
            </p:cNvPr>
            <p:cNvSpPr/>
            <p:nvPr/>
          </p:nvSpPr>
          <p:spPr>
            <a:xfrm>
              <a:off x="7614941" y="2346487"/>
              <a:ext cx="424180" cy="520065"/>
            </a:xfrm>
            <a:custGeom>
              <a:avLst/>
              <a:gdLst/>
              <a:ahLst/>
              <a:cxnLst/>
              <a:rect l="l" t="t" r="r" b="b"/>
              <a:pathLst>
                <a:path w="424179" h="520064">
                  <a:moveTo>
                    <a:pt x="414040" y="0"/>
                  </a:moveTo>
                  <a:lnTo>
                    <a:pt x="406333" y="0"/>
                  </a:lnTo>
                  <a:lnTo>
                    <a:pt x="296182" y="110143"/>
                  </a:lnTo>
                  <a:lnTo>
                    <a:pt x="289802" y="109223"/>
                  </a:lnTo>
                  <a:lnTo>
                    <a:pt x="283507" y="109978"/>
                  </a:lnTo>
                  <a:lnTo>
                    <a:pt x="277616" y="112324"/>
                  </a:lnTo>
                  <a:lnTo>
                    <a:pt x="272452" y="116181"/>
                  </a:lnTo>
                  <a:lnTo>
                    <a:pt x="240322" y="167666"/>
                  </a:lnTo>
                  <a:lnTo>
                    <a:pt x="229979" y="123728"/>
                  </a:lnTo>
                  <a:lnTo>
                    <a:pt x="199810" y="99531"/>
                  </a:lnTo>
                  <a:lnTo>
                    <a:pt x="143210" y="84476"/>
                  </a:lnTo>
                  <a:lnTo>
                    <a:pt x="123042" y="84450"/>
                  </a:lnTo>
                  <a:lnTo>
                    <a:pt x="103029" y="87473"/>
                  </a:lnTo>
                  <a:lnTo>
                    <a:pt x="66298" y="100408"/>
                  </a:lnTo>
                  <a:lnTo>
                    <a:pt x="36316" y="124939"/>
                  </a:lnTo>
                  <a:lnTo>
                    <a:pt x="0" y="280101"/>
                  </a:lnTo>
                  <a:lnTo>
                    <a:pt x="1922" y="289629"/>
                  </a:lnTo>
                  <a:lnTo>
                    <a:pt x="7165" y="297409"/>
                  </a:lnTo>
                  <a:lnTo>
                    <a:pt x="14941" y="302656"/>
                  </a:lnTo>
                  <a:lnTo>
                    <a:pt x="24464" y="304579"/>
                  </a:lnTo>
                  <a:lnTo>
                    <a:pt x="32229" y="303103"/>
                  </a:lnTo>
                  <a:lnTo>
                    <a:pt x="38967" y="299342"/>
                  </a:lnTo>
                  <a:lnTo>
                    <a:pt x="44203" y="293671"/>
                  </a:lnTo>
                  <a:lnTo>
                    <a:pt x="47461" y="286466"/>
                  </a:lnTo>
                  <a:lnTo>
                    <a:pt x="72904" y="181129"/>
                  </a:lnTo>
                  <a:lnTo>
                    <a:pt x="72904" y="519822"/>
                  </a:lnTo>
                  <a:lnTo>
                    <a:pt x="121098" y="519822"/>
                  </a:lnTo>
                  <a:lnTo>
                    <a:pt x="121098" y="301887"/>
                  </a:lnTo>
                  <a:lnTo>
                    <a:pt x="145563" y="301887"/>
                  </a:lnTo>
                  <a:lnTo>
                    <a:pt x="145563" y="519822"/>
                  </a:lnTo>
                  <a:lnTo>
                    <a:pt x="193676" y="519822"/>
                  </a:lnTo>
                  <a:lnTo>
                    <a:pt x="193676" y="179579"/>
                  </a:lnTo>
                  <a:lnTo>
                    <a:pt x="203272" y="220579"/>
                  </a:lnTo>
                  <a:lnTo>
                    <a:pt x="247770" y="236633"/>
                  </a:lnTo>
                  <a:lnTo>
                    <a:pt x="255395" y="233165"/>
                  </a:lnTo>
                  <a:lnTo>
                    <a:pt x="312574" y="140047"/>
                  </a:lnTo>
                  <a:lnTo>
                    <a:pt x="313763" y="134023"/>
                  </a:lnTo>
                  <a:lnTo>
                    <a:pt x="312737" y="128175"/>
                  </a:lnTo>
                  <a:lnTo>
                    <a:pt x="423554" y="17318"/>
                  </a:lnTo>
                  <a:lnTo>
                    <a:pt x="423588" y="9553"/>
                  </a:lnTo>
                  <a:lnTo>
                    <a:pt x="418831" y="4725"/>
                  </a:lnTo>
                  <a:lnTo>
                    <a:pt x="41404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5937B810-D1D7-B041-E65E-4ED61BDF373D}"/>
                </a:ext>
              </a:extLst>
            </p:cNvPr>
            <p:cNvSpPr/>
            <p:nvPr/>
          </p:nvSpPr>
          <p:spPr>
            <a:xfrm>
              <a:off x="7614941" y="2346487"/>
              <a:ext cx="424180" cy="520065"/>
            </a:xfrm>
            <a:custGeom>
              <a:avLst/>
              <a:gdLst/>
              <a:ahLst/>
              <a:cxnLst/>
              <a:rect l="l" t="t" r="r" b="b"/>
              <a:pathLst>
                <a:path w="424179" h="520064">
                  <a:moveTo>
                    <a:pt x="418831" y="4725"/>
                  </a:moveTo>
                  <a:lnTo>
                    <a:pt x="414040" y="0"/>
                  </a:lnTo>
                  <a:lnTo>
                    <a:pt x="406333" y="0"/>
                  </a:lnTo>
                  <a:lnTo>
                    <a:pt x="401543" y="4725"/>
                  </a:lnTo>
                  <a:lnTo>
                    <a:pt x="296182" y="110143"/>
                  </a:lnTo>
                  <a:lnTo>
                    <a:pt x="289802" y="109223"/>
                  </a:lnTo>
                  <a:lnTo>
                    <a:pt x="255745" y="142566"/>
                  </a:lnTo>
                  <a:lnTo>
                    <a:pt x="240322" y="167666"/>
                  </a:lnTo>
                  <a:lnTo>
                    <a:pt x="231188" y="128746"/>
                  </a:lnTo>
                  <a:lnTo>
                    <a:pt x="199810" y="99531"/>
                  </a:lnTo>
                  <a:lnTo>
                    <a:pt x="163163" y="86884"/>
                  </a:lnTo>
                  <a:lnTo>
                    <a:pt x="133168" y="83952"/>
                  </a:lnTo>
                  <a:lnTo>
                    <a:pt x="123042" y="84450"/>
                  </a:lnTo>
                  <a:lnTo>
                    <a:pt x="79438" y="94446"/>
                  </a:lnTo>
                  <a:lnTo>
                    <a:pt x="42405" y="116589"/>
                  </a:lnTo>
                  <a:lnTo>
                    <a:pt x="35147" y="129970"/>
                  </a:lnTo>
                  <a:lnTo>
                    <a:pt x="29655" y="153084"/>
                  </a:lnTo>
                  <a:lnTo>
                    <a:pt x="17573" y="204118"/>
                  </a:lnTo>
                  <a:lnTo>
                    <a:pt x="5491" y="255611"/>
                  </a:lnTo>
                  <a:lnTo>
                    <a:pt x="0" y="280101"/>
                  </a:lnTo>
                  <a:lnTo>
                    <a:pt x="1922" y="289629"/>
                  </a:lnTo>
                  <a:lnTo>
                    <a:pt x="7165" y="297409"/>
                  </a:lnTo>
                  <a:lnTo>
                    <a:pt x="14941" y="302656"/>
                  </a:lnTo>
                  <a:lnTo>
                    <a:pt x="24464" y="304579"/>
                  </a:lnTo>
                  <a:lnTo>
                    <a:pt x="32229" y="303103"/>
                  </a:lnTo>
                  <a:lnTo>
                    <a:pt x="38967" y="299342"/>
                  </a:lnTo>
                  <a:lnTo>
                    <a:pt x="44203" y="293671"/>
                  </a:lnTo>
                  <a:lnTo>
                    <a:pt x="47461" y="286466"/>
                  </a:lnTo>
                  <a:lnTo>
                    <a:pt x="72904" y="181129"/>
                  </a:lnTo>
                  <a:lnTo>
                    <a:pt x="72904" y="519822"/>
                  </a:lnTo>
                  <a:lnTo>
                    <a:pt x="121098" y="519822"/>
                  </a:lnTo>
                  <a:lnTo>
                    <a:pt x="121098" y="301887"/>
                  </a:lnTo>
                  <a:lnTo>
                    <a:pt x="145563" y="301887"/>
                  </a:lnTo>
                  <a:lnTo>
                    <a:pt x="145563" y="519822"/>
                  </a:lnTo>
                  <a:lnTo>
                    <a:pt x="193676" y="519822"/>
                  </a:lnTo>
                  <a:lnTo>
                    <a:pt x="193676" y="179579"/>
                  </a:lnTo>
                  <a:lnTo>
                    <a:pt x="202647" y="217928"/>
                  </a:lnTo>
                  <a:lnTo>
                    <a:pt x="203272" y="220579"/>
                  </a:lnTo>
                  <a:lnTo>
                    <a:pt x="205032" y="222816"/>
                  </a:lnTo>
                  <a:lnTo>
                    <a:pt x="207458" y="224047"/>
                  </a:lnTo>
                  <a:lnTo>
                    <a:pt x="214849" y="228844"/>
                  </a:lnTo>
                  <a:lnTo>
                    <a:pt x="222853" y="232398"/>
                  </a:lnTo>
                  <a:lnTo>
                    <a:pt x="231314" y="234652"/>
                  </a:lnTo>
                  <a:lnTo>
                    <a:pt x="240077" y="235552"/>
                  </a:lnTo>
                  <a:lnTo>
                    <a:pt x="247770" y="236633"/>
                  </a:lnTo>
                  <a:lnTo>
                    <a:pt x="255395" y="233165"/>
                  </a:lnTo>
                  <a:lnTo>
                    <a:pt x="259649" y="226658"/>
                  </a:lnTo>
                  <a:lnTo>
                    <a:pt x="309393" y="145065"/>
                  </a:lnTo>
                  <a:lnTo>
                    <a:pt x="312574" y="140047"/>
                  </a:lnTo>
                  <a:lnTo>
                    <a:pt x="313763" y="134023"/>
                  </a:lnTo>
                  <a:lnTo>
                    <a:pt x="312737" y="128175"/>
                  </a:lnTo>
                  <a:lnTo>
                    <a:pt x="418749" y="22104"/>
                  </a:lnTo>
                  <a:lnTo>
                    <a:pt x="423554" y="17318"/>
                  </a:lnTo>
                  <a:lnTo>
                    <a:pt x="423588" y="9553"/>
                  </a:lnTo>
                  <a:lnTo>
                    <a:pt x="418831" y="4725"/>
                  </a:lnTo>
                  <a:close/>
                </a:path>
              </a:pathLst>
            </a:custGeom>
            <a:ln w="9516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16">
              <a:extLst>
                <a:ext uri="{FF2B5EF4-FFF2-40B4-BE49-F238E27FC236}">
                  <a16:creationId xmlns:a16="http://schemas.microsoft.com/office/drawing/2014/main" id="{9A8BEAE5-0DAC-D33F-28DF-F92AA603503D}"/>
                </a:ext>
              </a:extLst>
            </p:cNvPr>
            <p:cNvSpPr/>
            <p:nvPr/>
          </p:nvSpPr>
          <p:spPr>
            <a:xfrm>
              <a:off x="7768659" y="2238043"/>
              <a:ext cx="464820" cy="334645"/>
            </a:xfrm>
            <a:custGeom>
              <a:avLst/>
              <a:gdLst/>
              <a:ahLst/>
              <a:cxnLst/>
              <a:rect l="l" t="t" r="r" b="b"/>
              <a:pathLst>
                <a:path w="464820" h="334644">
                  <a:moveTo>
                    <a:pt x="432205" y="0"/>
                  </a:moveTo>
                  <a:lnTo>
                    <a:pt x="32619" y="0"/>
                  </a:lnTo>
                  <a:lnTo>
                    <a:pt x="19922" y="2565"/>
                  </a:lnTo>
                  <a:lnTo>
                    <a:pt x="9553" y="9561"/>
                  </a:lnTo>
                  <a:lnTo>
                    <a:pt x="2563" y="19936"/>
                  </a:lnTo>
                  <a:lnTo>
                    <a:pt x="0" y="32637"/>
                  </a:lnTo>
                  <a:lnTo>
                    <a:pt x="0" y="62010"/>
                  </a:lnTo>
                  <a:lnTo>
                    <a:pt x="9111" y="65178"/>
                  </a:lnTo>
                  <a:lnTo>
                    <a:pt x="17662" y="69545"/>
                  </a:lnTo>
                  <a:lnTo>
                    <a:pt x="25537" y="75040"/>
                  </a:lnTo>
                  <a:lnTo>
                    <a:pt x="32619" y="81593"/>
                  </a:lnTo>
                  <a:lnTo>
                    <a:pt x="32619" y="32637"/>
                  </a:lnTo>
                  <a:lnTo>
                    <a:pt x="432205" y="32637"/>
                  </a:lnTo>
                  <a:lnTo>
                    <a:pt x="432205" y="301894"/>
                  </a:lnTo>
                  <a:lnTo>
                    <a:pt x="153881" y="301894"/>
                  </a:lnTo>
                  <a:lnTo>
                    <a:pt x="133983" y="334531"/>
                  </a:lnTo>
                  <a:lnTo>
                    <a:pt x="432205" y="334531"/>
                  </a:lnTo>
                  <a:lnTo>
                    <a:pt x="444902" y="331966"/>
                  </a:lnTo>
                  <a:lnTo>
                    <a:pt x="455270" y="324972"/>
                  </a:lnTo>
                  <a:lnTo>
                    <a:pt x="462261" y="314598"/>
                  </a:lnTo>
                  <a:lnTo>
                    <a:pt x="464824" y="301894"/>
                  </a:lnTo>
                  <a:lnTo>
                    <a:pt x="464824" y="32637"/>
                  </a:lnTo>
                  <a:lnTo>
                    <a:pt x="462261" y="19936"/>
                  </a:lnTo>
                  <a:lnTo>
                    <a:pt x="455270" y="9561"/>
                  </a:lnTo>
                  <a:lnTo>
                    <a:pt x="444902" y="2565"/>
                  </a:lnTo>
                  <a:lnTo>
                    <a:pt x="43220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17">
              <a:extLst>
                <a:ext uri="{FF2B5EF4-FFF2-40B4-BE49-F238E27FC236}">
                  <a16:creationId xmlns:a16="http://schemas.microsoft.com/office/drawing/2014/main" id="{55D84000-6DB1-4E9F-733F-EA2A779D146B}"/>
                </a:ext>
              </a:extLst>
            </p:cNvPr>
            <p:cNvSpPr/>
            <p:nvPr/>
          </p:nvSpPr>
          <p:spPr>
            <a:xfrm>
              <a:off x="7768659" y="2238043"/>
              <a:ext cx="464820" cy="334645"/>
            </a:xfrm>
            <a:custGeom>
              <a:avLst/>
              <a:gdLst/>
              <a:ahLst/>
              <a:cxnLst/>
              <a:rect l="l" t="t" r="r" b="b"/>
              <a:pathLst>
                <a:path w="464820" h="334644">
                  <a:moveTo>
                    <a:pt x="432205" y="0"/>
                  </a:moveTo>
                  <a:lnTo>
                    <a:pt x="32619" y="0"/>
                  </a:lnTo>
                  <a:lnTo>
                    <a:pt x="19922" y="2565"/>
                  </a:lnTo>
                  <a:lnTo>
                    <a:pt x="9553" y="9561"/>
                  </a:lnTo>
                  <a:lnTo>
                    <a:pt x="2563" y="19936"/>
                  </a:lnTo>
                  <a:lnTo>
                    <a:pt x="0" y="32637"/>
                  </a:lnTo>
                  <a:lnTo>
                    <a:pt x="0" y="62010"/>
                  </a:lnTo>
                  <a:lnTo>
                    <a:pt x="9111" y="65178"/>
                  </a:lnTo>
                  <a:lnTo>
                    <a:pt x="17662" y="69545"/>
                  </a:lnTo>
                  <a:lnTo>
                    <a:pt x="25537" y="75040"/>
                  </a:lnTo>
                  <a:lnTo>
                    <a:pt x="32619" y="81593"/>
                  </a:lnTo>
                  <a:lnTo>
                    <a:pt x="32619" y="32637"/>
                  </a:lnTo>
                  <a:lnTo>
                    <a:pt x="432205" y="32637"/>
                  </a:lnTo>
                  <a:lnTo>
                    <a:pt x="432205" y="301894"/>
                  </a:lnTo>
                  <a:lnTo>
                    <a:pt x="153881" y="301894"/>
                  </a:lnTo>
                  <a:lnTo>
                    <a:pt x="133983" y="334531"/>
                  </a:lnTo>
                  <a:lnTo>
                    <a:pt x="432205" y="334531"/>
                  </a:lnTo>
                  <a:lnTo>
                    <a:pt x="444902" y="331966"/>
                  </a:lnTo>
                  <a:lnTo>
                    <a:pt x="455270" y="324972"/>
                  </a:lnTo>
                  <a:lnTo>
                    <a:pt x="462261" y="314598"/>
                  </a:lnTo>
                  <a:lnTo>
                    <a:pt x="464824" y="301894"/>
                  </a:lnTo>
                  <a:lnTo>
                    <a:pt x="464824" y="32637"/>
                  </a:lnTo>
                  <a:lnTo>
                    <a:pt x="462261" y="19936"/>
                  </a:lnTo>
                  <a:lnTo>
                    <a:pt x="455270" y="9561"/>
                  </a:lnTo>
                  <a:lnTo>
                    <a:pt x="444902" y="2565"/>
                  </a:lnTo>
                  <a:lnTo>
                    <a:pt x="432205" y="0"/>
                  </a:lnTo>
                  <a:close/>
                </a:path>
              </a:pathLst>
            </a:custGeom>
            <a:ln w="951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18">
            <a:extLst>
              <a:ext uri="{FF2B5EF4-FFF2-40B4-BE49-F238E27FC236}">
                <a16:creationId xmlns:a16="http://schemas.microsoft.com/office/drawing/2014/main" id="{FD0DE249-3CAD-C2AF-BD44-E3133DA82FE6}"/>
              </a:ext>
            </a:extLst>
          </p:cNvPr>
          <p:cNvSpPr txBox="1"/>
          <p:nvPr/>
        </p:nvSpPr>
        <p:spPr>
          <a:xfrm>
            <a:off x="7221093" y="3185286"/>
            <a:ext cx="1485265" cy="71945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699"/>
              </a:lnSpc>
              <a:spcBef>
                <a:spcPts val="70"/>
              </a:spcBef>
            </a:pPr>
            <a:r>
              <a:rPr sz="1500" spc="-25" dirty="0">
                <a:latin typeface="Calibri"/>
                <a:cs typeface="Calibri"/>
              </a:rPr>
              <a:t>Teachers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trained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in </a:t>
            </a:r>
            <a:r>
              <a:rPr sz="1500" spc="-10" dirty="0">
                <a:latin typeface="Calibri"/>
                <a:cs typeface="Calibri"/>
              </a:rPr>
              <a:t>district-aligned strategies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57" name="object 19">
            <a:extLst>
              <a:ext uri="{FF2B5EF4-FFF2-40B4-BE49-F238E27FC236}">
                <a16:creationId xmlns:a16="http://schemas.microsoft.com/office/drawing/2014/main" id="{38B0E3CA-7C29-9F73-8DDE-489CD75AC86D}"/>
              </a:ext>
            </a:extLst>
          </p:cNvPr>
          <p:cNvGrpSpPr/>
          <p:nvPr/>
        </p:nvGrpSpPr>
        <p:grpSpPr>
          <a:xfrm>
            <a:off x="5553758" y="4530509"/>
            <a:ext cx="689610" cy="434340"/>
            <a:chOff x="5553758" y="4530509"/>
            <a:chExt cx="689610" cy="434340"/>
          </a:xfrm>
        </p:grpSpPr>
        <p:sp>
          <p:nvSpPr>
            <p:cNvPr id="58" name="object 20">
              <a:extLst>
                <a:ext uri="{FF2B5EF4-FFF2-40B4-BE49-F238E27FC236}">
                  <a16:creationId xmlns:a16="http://schemas.microsoft.com/office/drawing/2014/main" id="{5B27B156-ED29-07AB-FCCF-41270D1732E0}"/>
                </a:ext>
              </a:extLst>
            </p:cNvPr>
            <p:cNvSpPr/>
            <p:nvPr/>
          </p:nvSpPr>
          <p:spPr>
            <a:xfrm>
              <a:off x="5558517" y="4535370"/>
              <a:ext cx="680085" cy="424815"/>
            </a:xfrm>
            <a:custGeom>
              <a:avLst/>
              <a:gdLst/>
              <a:ahLst/>
              <a:cxnLst/>
              <a:rect l="l" t="t" r="r" b="b"/>
              <a:pathLst>
                <a:path w="680085" h="424814">
                  <a:moveTo>
                    <a:pt x="579187" y="24763"/>
                  </a:moveTo>
                  <a:lnTo>
                    <a:pt x="191311" y="24763"/>
                  </a:lnTo>
                  <a:lnTo>
                    <a:pt x="82771" y="25191"/>
                  </a:lnTo>
                  <a:lnTo>
                    <a:pt x="49987" y="38675"/>
                  </a:lnTo>
                  <a:lnTo>
                    <a:pt x="23801" y="68476"/>
                  </a:lnTo>
                  <a:lnTo>
                    <a:pt x="6339" y="111269"/>
                  </a:lnTo>
                  <a:lnTo>
                    <a:pt x="0" y="163410"/>
                  </a:lnTo>
                  <a:lnTo>
                    <a:pt x="6940" y="217887"/>
                  </a:lnTo>
                  <a:lnTo>
                    <a:pt x="25983" y="261923"/>
                  </a:lnTo>
                  <a:lnTo>
                    <a:pt x="54460" y="291380"/>
                  </a:lnTo>
                  <a:lnTo>
                    <a:pt x="89703" y="302118"/>
                  </a:lnTo>
                  <a:lnTo>
                    <a:pt x="281341" y="302118"/>
                  </a:lnTo>
                  <a:lnTo>
                    <a:pt x="281341" y="424508"/>
                  </a:lnTo>
                  <a:lnTo>
                    <a:pt x="362889" y="361273"/>
                  </a:lnTo>
                  <a:lnTo>
                    <a:pt x="444437" y="361273"/>
                  </a:lnTo>
                  <a:lnTo>
                    <a:pt x="444437" y="357928"/>
                  </a:lnTo>
                  <a:lnTo>
                    <a:pt x="313960" y="357928"/>
                  </a:lnTo>
                  <a:lnTo>
                    <a:pt x="313960" y="269481"/>
                  </a:lnTo>
                  <a:lnTo>
                    <a:pt x="89703" y="269481"/>
                  </a:lnTo>
                  <a:lnTo>
                    <a:pt x="69395" y="261923"/>
                  </a:lnTo>
                  <a:lnTo>
                    <a:pt x="69231" y="261923"/>
                  </a:lnTo>
                  <a:lnTo>
                    <a:pt x="50824" y="240250"/>
                  </a:lnTo>
                  <a:lnTo>
                    <a:pt x="37662" y="206764"/>
                  </a:lnTo>
                  <a:lnTo>
                    <a:pt x="32619" y="163410"/>
                  </a:lnTo>
                  <a:lnTo>
                    <a:pt x="37662" y="120056"/>
                  </a:lnTo>
                  <a:lnTo>
                    <a:pt x="50824" y="86570"/>
                  </a:lnTo>
                  <a:lnTo>
                    <a:pt x="69155" y="64986"/>
                  </a:lnTo>
                  <a:lnTo>
                    <a:pt x="89702" y="57339"/>
                  </a:lnTo>
                  <a:lnTo>
                    <a:pt x="640395" y="57339"/>
                  </a:lnTo>
                  <a:lnTo>
                    <a:pt x="623673" y="38675"/>
                  </a:lnTo>
                  <a:lnTo>
                    <a:pt x="579187" y="24763"/>
                  </a:lnTo>
                  <a:close/>
                </a:path>
                <a:path w="680085" h="424814">
                  <a:moveTo>
                    <a:pt x="444437" y="361273"/>
                  </a:moveTo>
                  <a:lnTo>
                    <a:pt x="362889" y="361273"/>
                  </a:lnTo>
                  <a:lnTo>
                    <a:pt x="444437" y="424508"/>
                  </a:lnTo>
                  <a:lnTo>
                    <a:pt x="444437" y="361273"/>
                  </a:lnTo>
                  <a:close/>
                </a:path>
                <a:path w="680085" h="424814">
                  <a:moveTo>
                    <a:pt x="362889" y="319987"/>
                  </a:moveTo>
                  <a:lnTo>
                    <a:pt x="313960" y="357928"/>
                  </a:lnTo>
                  <a:lnTo>
                    <a:pt x="411818" y="357928"/>
                  </a:lnTo>
                  <a:lnTo>
                    <a:pt x="362889" y="319987"/>
                  </a:lnTo>
                  <a:close/>
                </a:path>
                <a:path w="680085" h="424814">
                  <a:moveTo>
                    <a:pt x="444437" y="252836"/>
                  </a:moveTo>
                  <a:lnTo>
                    <a:pt x="411818" y="252836"/>
                  </a:lnTo>
                  <a:lnTo>
                    <a:pt x="411818" y="357928"/>
                  </a:lnTo>
                  <a:lnTo>
                    <a:pt x="444437" y="357928"/>
                  </a:lnTo>
                  <a:lnTo>
                    <a:pt x="444437" y="302118"/>
                  </a:lnTo>
                  <a:lnTo>
                    <a:pt x="645113" y="302118"/>
                  </a:lnTo>
                  <a:lnTo>
                    <a:pt x="652385" y="294815"/>
                  </a:lnTo>
                  <a:lnTo>
                    <a:pt x="652385" y="276790"/>
                  </a:lnTo>
                  <a:lnTo>
                    <a:pt x="645113" y="269481"/>
                  </a:lnTo>
                  <a:lnTo>
                    <a:pt x="444437" y="269481"/>
                  </a:lnTo>
                  <a:lnTo>
                    <a:pt x="444437" y="252836"/>
                  </a:lnTo>
                  <a:close/>
                </a:path>
                <a:path w="680085" h="424814">
                  <a:moveTo>
                    <a:pt x="451613" y="228684"/>
                  </a:moveTo>
                  <a:lnTo>
                    <a:pt x="281341" y="228684"/>
                  </a:lnTo>
                  <a:lnTo>
                    <a:pt x="281341" y="269481"/>
                  </a:lnTo>
                  <a:lnTo>
                    <a:pt x="313960" y="269481"/>
                  </a:lnTo>
                  <a:lnTo>
                    <a:pt x="313960" y="249001"/>
                  </a:lnTo>
                  <a:lnTo>
                    <a:pt x="444437" y="249001"/>
                  </a:lnTo>
                  <a:lnTo>
                    <a:pt x="444437" y="231540"/>
                  </a:lnTo>
                  <a:lnTo>
                    <a:pt x="446917" y="230833"/>
                  </a:lnTo>
                  <a:lnTo>
                    <a:pt x="449323" y="229874"/>
                  </a:lnTo>
                  <a:lnTo>
                    <a:pt x="451613" y="228684"/>
                  </a:lnTo>
                  <a:close/>
                </a:path>
                <a:path w="680085" h="424814">
                  <a:moveTo>
                    <a:pt x="591224" y="228684"/>
                  </a:moveTo>
                  <a:lnTo>
                    <a:pt x="558604" y="228684"/>
                  </a:lnTo>
                  <a:lnTo>
                    <a:pt x="559455" y="239563"/>
                  </a:lnTo>
                  <a:lnTo>
                    <a:pt x="561996" y="250184"/>
                  </a:lnTo>
                  <a:lnTo>
                    <a:pt x="566081" y="260151"/>
                  </a:lnTo>
                  <a:lnTo>
                    <a:pt x="571734" y="269481"/>
                  </a:lnTo>
                  <a:lnTo>
                    <a:pt x="636075" y="269481"/>
                  </a:lnTo>
                  <a:lnTo>
                    <a:pt x="619269" y="266877"/>
                  </a:lnTo>
                  <a:lnTo>
                    <a:pt x="605237" y="258341"/>
                  </a:lnTo>
                  <a:lnTo>
                    <a:pt x="595412" y="245176"/>
                  </a:lnTo>
                  <a:lnTo>
                    <a:pt x="591224" y="228684"/>
                  </a:lnTo>
                  <a:close/>
                </a:path>
                <a:path w="680085" h="424814">
                  <a:moveTo>
                    <a:pt x="390869" y="252020"/>
                  </a:moveTo>
                  <a:lnTo>
                    <a:pt x="344377" y="252020"/>
                  </a:lnTo>
                  <a:lnTo>
                    <a:pt x="350663" y="257861"/>
                  </a:lnTo>
                  <a:lnTo>
                    <a:pt x="358879" y="261172"/>
                  </a:lnTo>
                  <a:lnTo>
                    <a:pt x="367455" y="261322"/>
                  </a:lnTo>
                  <a:lnTo>
                    <a:pt x="374471" y="260628"/>
                  </a:lnTo>
                  <a:lnTo>
                    <a:pt x="381130" y="258545"/>
                  </a:lnTo>
                  <a:lnTo>
                    <a:pt x="387232" y="255157"/>
                  </a:lnTo>
                  <a:lnTo>
                    <a:pt x="390869" y="252020"/>
                  </a:lnTo>
                  <a:close/>
                </a:path>
                <a:path w="680085" h="424814">
                  <a:moveTo>
                    <a:pt x="444437" y="249001"/>
                  </a:moveTo>
                  <a:lnTo>
                    <a:pt x="313960" y="249001"/>
                  </a:lnTo>
                  <a:lnTo>
                    <a:pt x="315849" y="250184"/>
                  </a:lnTo>
                  <a:lnTo>
                    <a:pt x="317840" y="251197"/>
                  </a:lnTo>
                  <a:lnTo>
                    <a:pt x="327981" y="255157"/>
                  </a:lnTo>
                  <a:lnTo>
                    <a:pt x="336309" y="255157"/>
                  </a:lnTo>
                  <a:lnTo>
                    <a:pt x="344377" y="252020"/>
                  </a:lnTo>
                  <a:lnTo>
                    <a:pt x="390869" y="252020"/>
                  </a:lnTo>
                  <a:lnTo>
                    <a:pt x="392572" y="250551"/>
                  </a:lnTo>
                  <a:lnTo>
                    <a:pt x="444437" y="250551"/>
                  </a:lnTo>
                  <a:lnTo>
                    <a:pt x="444437" y="249001"/>
                  </a:lnTo>
                  <a:close/>
                </a:path>
                <a:path w="680085" h="424814">
                  <a:moveTo>
                    <a:pt x="444437" y="250551"/>
                  </a:moveTo>
                  <a:lnTo>
                    <a:pt x="392572" y="250551"/>
                  </a:lnTo>
                  <a:lnTo>
                    <a:pt x="398648" y="253108"/>
                  </a:lnTo>
                  <a:lnTo>
                    <a:pt x="405314" y="253897"/>
                  </a:lnTo>
                  <a:lnTo>
                    <a:pt x="411818" y="252836"/>
                  </a:lnTo>
                  <a:lnTo>
                    <a:pt x="444437" y="252836"/>
                  </a:lnTo>
                  <a:lnTo>
                    <a:pt x="444437" y="250551"/>
                  </a:lnTo>
                  <a:close/>
                </a:path>
                <a:path w="680085" h="424814">
                  <a:moveTo>
                    <a:pt x="76611" y="115224"/>
                  </a:moveTo>
                  <a:lnTo>
                    <a:pt x="61120" y="143297"/>
                  </a:lnTo>
                  <a:lnTo>
                    <a:pt x="61161" y="151171"/>
                  </a:lnTo>
                  <a:lnTo>
                    <a:pt x="77715" y="206236"/>
                  </a:lnTo>
                  <a:lnTo>
                    <a:pt x="118244" y="228684"/>
                  </a:lnTo>
                  <a:lnTo>
                    <a:pt x="640152" y="228684"/>
                  </a:lnTo>
                  <a:lnTo>
                    <a:pt x="654378" y="225403"/>
                  </a:lnTo>
                  <a:lnTo>
                    <a:pt x="667055" y="214671"/>
                  </a:lnTo>
                  <a:lnTo>
                    <a:pt x="672922" y="202085"/>
                  </a:lnTo>
                  <a:lnTo>
                    <a:pt x="365661" y="202085"/>
                  </a:lnTo>
                  <a:lnTo>
                    <a:pt x="337871" y="196488"/>
                  </a:lnTo>
                  <a:lnTo>
                    <a:pt x="337214" y="196047"/>
                  </a:lnTo>
                  <a:lnTo>
                    <a:pt x="118244" y="196047"/>
                  </a:lnTo>
                  <a:lnTo>
                    <a:pt x="109537" y="192650"/>
                  </a:lnTo>
                  <a:lnTo>
                    <a:pt x="101670" y="183247"/>
                  </a:lnTo>
                  <a:lnTo>
                    <a:pt x="95974" y="169026"/>
                  </a:lnTo>
                  <a:lnTo>
                    <a:pt x="93780" y="151171"/>
                  </a:lnTo>
                  <a:lnTo>
                    <a:pt x="93739" y="145684"/>
                  </a:lnTo>
                  <a:lnTo>
                    <a:pt x="94317" y="140210"/>
                  </a:lnTo>
                  <a:lnTo>
                    <a:pt x="95492" y="134852"/>
                  </a:lnTo>
                  <a:lnTo>
                    <a:pt x="95579" y="130446"/>
                  </a:lnTo>
                  <a:lnTo>
                    <a:pt x="95620" y="128363"/>
                  </a:lnTo>
                  <a:lnTo>
                    <a:pt x="93331" y="122532"/>
                  </a:lnTo>
                  <a:lnTo>
                    <a:pt x="89025" y="117986"/>
                  </a:lnTo>
                  <a:lnTo>
                    <a:pt x="83097" y="115352"/>
                  </a:lnTo>
                  <a:lnTo>
                    <a:pt x="76611" y="115224"/>
                  </a:lnTo>
                  <a:close/>
                </a:path>
                <a:path w="680085" h="424814">
                  <a:moveTo>
                    <a:pt x="469323" y="58808"/>
                  </a:moveTo>
                  <a:lnTo>
                    <a:pt x="365661" y="58808"/>
                  </a:lnTo>
                  <a:lnTo>
                    <a:pt x="393531" y="64437"/>
                  </a:lnTo>
                  <a:lnTo>
                    <a:pt x="416290" y="79790"/>
                  </a:lnTo>
                  <a:lnTo>
                    <a:pt x="431634" y="102561"/>
                  </a:lnTo>
                  <a:lnTo>
                    <a:pt x="437261" y="130446"/>
                  </a:lnTo>
                  <a:lnTo>
                    <a:pt x="431634" y="158332"/>
                  </a:lnTo>
                  <a:lnTo>
                    <a:pt x="394137" y="196047"/>
                  </a:lnTo>
                  <a:lnTo>
                    <a:pt x="365661" y="202085"/>
                  </a:lnTo>
                  <a:lnTo>
                    <a:pt x="672922" y="202085"/>
                  </a:lnTo>
                  <a:lnTo>
                    <a:pt x="675737" y="196047"/>
                  </a:lnTo>
                  <a:lnTo>
                    <a:pt x="472163" y="196047"/>
                  </a:lnTo>
                  <a:lnTo>
                    <a:pt x="479845" y="192491"/>
                  </a:lnTo>
                  <a:lnTo>
                    <a:pt x="482503" y="189673"/>
                  </a:lnTo>
                  <a:lnTo>
                    <a:pt x="485931" y="185991"/>
                  </a:lnTo>
                  <a:lnTo>
                    <a:pt x="489699" y="176105"/>
                  </a:lnTo>
                  <a:lnTo>
                    <a:pt x="492000" y="170141"/>
                  </a:lnTo>
                  <a:lnTo>
                    <a:pt x="492000" y="161418"/>
                  </a:lnTo>
                  <a:lnTo>
                    <a:pt x="488962" y="153537"/>
                  </a:lnTo>
                  <a:lnTo>
                    <a:pt x="494725" y="147322"/>
                  </a:lnTo>
                  <a:lnTo>
                    <a:pt x="497926" y="139163"/>
                  </a:lnTo>
                  <a:lnTo>
                    <a:pt x="497908" y="130446"/>
                  </a:lnTo>
                  <a:lnTo>
                    <a:pt x="497240" y="123672"/>
                  </a:lnTo>
                  <a:lnTo>
                    <a:pt x="495157" y="117009"/>
                  </a:lnTo>
                  <a:lnTo>
                    <a:pt x="491771" y="110904"/>
                  </a:lnTo>
                  <a:lnTo>
                    <a:pt x="487168" y="105560"/>
                  </a:lnTo>
                  <a:lnTo>
                    <a:pt x="489301" y="98818"/>
                  </a:lnTo>
                  <a:lnTo>
                    <a:pt x="469635" y="60684"/>
                  </a:lnTo>
                  <a:lnTo>
                    <a:pt x="469486" y="59549"/>
                  </a:lnTo>
                  <a:lnTo>
                    <a:pt x="469323" y="58808"/>
                  </a:lnTo>
                  <a:close/>
                </a:path>
                <a:path w="680085" h="424814">
                  <a:moveTo>
                    <a:pt x="148662" y="57339"/>
                  </a:moveTo>
                  <a:lnTo>
                    <a:pt x="89702" y="57339"/>
                  </a:lnTo>
                  <a:lnTo>
                    <a:pt x="110955" y="64606"/>
                  </a:lnTo>
                  <a:lnTo>
                    <a:pt x="127739" y="84888"/>
                  </a:lnTo>
                  <a:lnTo>
                    <a:pt x="138750" y="115856"/>
                  </a:lnTo>
                  <a:lnTo>
                    <a:pt x="142709" y="155251"/>
                  </a:lnTo>
                  <a:lnTo>
                    <a:pt x="142261" y="161418"/>
                  </a:lnTo>
                  <a:lnTo>
                    <a:pt x="142177" y="161971"/>
                  </a:lnTo>
                  <a:lnTo>
                    <a:pt x="139437" y="175649"/>
                  </a:lnTo>
                  <a:lnTo>
                    <a:pt x="132147" y="189673"/>
                  </a:lnTo>
                  <a:lnTo>
                    <a:pt x="118244" y="196047"/>
                  </a:lnTo>
                  <a:lnTo>
                    <a:pt x="166521" y="196047"/>
                  </a:lnTo>
                  <a:lnTo>
                    <a:pt x="170291" y="186231"/>
                  </a:lnTo>
                  <a:lnTo>
                    <a:pt x="173027" y="176105"/>
                  </a:lnTo>
                  <a:lnTo>
                    <a:pt x="174712" y="165751"/>
                  </a:lnTo>
                  <a:lnTo>
                    <a:pt x="175134" y="158553"/>
                  </a:lnTo>
                  <a:lnTo>
                    <a:pt x="175075" y="151171"/>
                  </a:lnTo>
                  <a:lnTo>
                    <a:pt x="173659" y="128363"/>
                  </a:lnTo>
                  <a:lnTo>
                    <a:pt x="173621" y="127754"/>
                  </a:lnTo>
                  <a:lnTo>
                    <a:pt x="173515" y="126040"/>
                  </a:lnTo>
                  <a:lnTo>
                    <a:pt x="168264" y="99686"/>
                  </a:lnTo>
                  <a:lnTo>
                    <a:pt x="159881" y="76677"/>
                  </a:lnTo>
                  <a:lnTo>
                    <a:pt x="148662" y="57339"/>
                  </a:lnTo>
                  <a:close/>
                </a:path>
                <a:path w="680085" h="424814">
                  <a:moveTo>
                    <a:pt x="468901" y="57339"/>
                  </a:moveTo>
                  <a:lnTo>
                    <a:pt x="265520" y="57339"/>
                  </a:lnTo>
                  <a:lnTo>
                    <a:pt x="265434" y="58434"/>
                  </a:lnTo>
                  <a:lnTo>
                    <a:pt x="265357" y="61480"/>
                  </a:lnTo>
                  <a:lnTo>
                    <a:pt x="265509" y="63404"/>
                  </a:lnTo>
                  <a:lnTo>
                    <a:pt x="265520" y="63540"/>
                  </a:lnTo>
                  <a:lnTo>
                    <a:pt x="254212" y="70851"/>
                  </a:lnTo>
                  <a:lnTo>
                    <a:pt x="246825" y="81554"/>
                  </a:lnTo>
                  <a:lnTo>
                    <a:pt x="243974" y="94245"/>
                  </a:lnTo>
                  <a:lnTo>
                    <a:pt x="246275" y="107519"/>
                  </a:lnTo>
                  <a:lnTo>
                    <a:pt x="240403" y="113849"/>
                  </a:lnTo>
                  <a:lnTo>
                    <a:pt x="237213" y="121823"/>
                  </a:lnTo>
                  <a:lnTo>
                    <a:pt x="237087" y="122137"/>
                  </a:lnTo>
                  <a:lnTo>
                    <a:pt x="236978" y="130773"/>
                  </a:lnTo>
                  <a:lnTo>
                    <a:pt x="237751" y="137624"/>
                  </a:lnTo>
                  <a:lnTo>
                    <a:pt x="239858" y="144116"/>
                  </a:lnTo>
                  <a:lnTo>
                    <a:pt x="243217" y="150056"/>
                  </a:lnTo>
                  <a:lnTo>
                    <a:pt x="247743" y="155251"/>
                  </a:lnTo>
                  <a:lnTo>
                    <a:pt x="245768" y="161418"/>
                  </a:lnTo>
                  <a:lnTo>
                    <a:pt x="245701" y="161625"/>
                  </a:lnTo>
                  <a:lnTo>
                    <a:pt x="245591" y="161971"/>
                  </a:lnTo>
                  <a:lnTo>
                    <a:pt x="244884" y="169026"/>
                  </a:lnTo>
                  <a:lnTo>
                    <a:pt x="245460" y="174598"/>
                  </a:lnTo>
                  <a:lnTo>
                    <a:pt x="245568" y="175649"/>
                  </a:lnTo>
                  <a:lnTo>
                    <a:pt x="245668" y="176105"/>
                  </a:lnTo>
                  <a:lnTo>
                    <a:pt x="247743" y="182584"/>
                  </a:lnTo>
                  <a:lnTo>
                    <a:pt x="249985" y="187861"/>
                  </a:lnTo>
                  <a:lnTo>
                    <a:pt x="253519" y="192491"/>
                  </a:lnTo>
                  <a:lnTo>
                    <a:pt x="258018" y="196047"/>
                  </a:lnTo>
                  <a:lnTo>
                    <a:pt x="337214" y="196047"/>
                  </a:lnTo>
                  <a:lnTo>
                    <a:pt x="315147" y="181218"/>
                  </a:lnTo>
                  <a:lnTo>
                    <a:pt x="299781" y="158553"/>
                  </a:lnTo>
                  <a:lnTo>
                    <a:pt x="294062" y="130773"/>
                  </a:lnTo>
                  <a:lnTo>
                    <a:pt x="299560" y="102862"/>
                  </a:lnTo>
                  <a:lnTo>
                    <a:pt x="314801" y="80022"/>
                  </a:lnTo>
                  <a:lnTo>
                    <a:pt x="337431" y="64606"/>
                  </a:lnTo>
                  <a:lnTo>
                    <a:pt x="337296" y="64606"/>
                  </a:lnTo>
                  <a:lnTo>
                    <a:pt x="365335" y="58808"/>
                  </a:lnTo>
                  <a:lnTo>
                    <a:pt x="469323" y="58808"/>
                  </a:lnTo>
                  <a:lnTo>
                    <a:pt x="469241" y="58434"/>
                  </a:lnTo>
                  <a:lnTo>
                    <a:pt x="468901" y="57339"/>
                  </a:lnTo>
                  <a:close/>
                </a:path>
                <a:path w="680085" h="424814">
                  <a:moveTo>
                    <a:pt x="640395" y="57339"/>
                  </a:moveTo>
                  <a:lnTo>
                    <a:pt x="578991" y="57339"/>
                  </a:lnTo>
                  <a:lnTo>
                    <a:pt x="601279" y="63404"/>
                  </a:lnTo>
                  <a:lnTo>
                    <a:pt x="619171" y="79237"/>
                  </a:lnTo>
                  <a:lnTo>
                    <a:pt x="641512" y="126040"/>
                  </a:lnTo>
                  <a:lnTo>
                    <a:pt x="646566" y="174598"/>
                  </a:lnTo>
                  <a:lnTo>
                    <a:pt x="643891" y="189388"/>
                  </a:lnTo>
                  <a:lnTo>
                    <a:pt x="640152" y="196047"/>
                  </a:lnTo>
                  <a:lnTo>
                    <a:pt x="675737" y="196047"/>
                  </a:lnTo>
                  <a:lnTo>
                    <a:pt x="676151" y="195157"/>
                  </a:lnTo>
                  <a:lnTo>
                    <a:pt x="679609" y="165751"/>
                  </a:lnTo>
                  <a:lnTo>
                    <a:pt x="679635" y="165531"/>
                  </a:lnTo>
                  <a:lnTo>
                    <a:pt x="673644" y="120056"/>
                  </a:lnTo>
                  <a:lnTo>
                    <a:pt x="673562" y="119431"/>
                  </a:lnTo>
                  <a:lnTo>
                    <a:pt x="655052" y="73698"/>
                  </a:lnTo>
                  <a:lnTo>
                    <a:pt x="640395" y="57339"/>
                  </a:lnTo>
                  <a:close/>
                </a:path>
                <a:path w="680085" h="424814">
                  <a:moveTo>
                    <a:pt x="328475" y="7792"/>
                  </a:moveTo>
                  <a:lnTo>
                    <a:pt x="299328" y="24763"/>
                  </a:lnTo>
                  <a:lnTo>
                    <a:pt x="432235" y="24763"/>
                  </a:lnTo>
                  <a:lnTo>
                    <a:pt x="428562" y="17372"/>
                  </a:lnTo>
                  <a:lnTo>
                    <a:pt x="422263" y="11715"/>
                  </a:lnTo>
                  <a:lnTo>
                    <a:pt x="419436" y="10668"/>
                  </a:lnTo>
                  <a:lnTo>
                    <a:pt x="342175" y="10668"/>
                  </a:lnTo>
                  <a:lnTo>
                    <a:pt x="335438" y="8511"/>
                  </a:lnTo>
                  <a:lnTo>
                    <a:pt x="328475" y="7792"/>
                  </a:lnTo>
                  <a:close/>
                </a:path>
                <a:path w="680085" h="424814">
                  <a:moveTo>
                    <a:pt x="375746" y="0"/>
                  </a:moveTo>
                  <a:lnTo>
                    <a:pt x="366225" y="0"/>
                  </a:lnTo>
                  <a:lnTo>
                    <a:pt x="360271" y="569"/>
                  </a:lnTo>
                  <a:lnTo>
                    <a:pt x="353605" y="2646"/>
                  </a:lnTo>
                  <a:lnTo>
                    <a:pt x="347504" y="6042"/>
                  </a:lnTo>
                  <a:lnTo>
                    <a:pt x="342175" y="10668"/>
                  </a:lnTo>
                  <a:lnTo>
                    <a:pt x="419436" y="10668"/>
                  </a:lnTo>
                  <a:lnTo>
                    <a:pt x="414590" y="8873"/>
                  </a:lnTo>
                  <a:lnTo>
                    <a:pt x="390126" y="8873"/>
                  </a:lnTo>
                  <a:lnTo>
                    <a:pt x="383867" y="3188"/>
                  </a:lnTo>
                  <a:lnTo>
                    <a:pt x="375746" y="0"/>
                  </a:lnTo>
                  <a:close/>
                </a:path>
                <a:path w="680085" h="424814">
                  <a:moveTo>
                    <a:pt x="406741" y="5697"/>
                  </a:moveTo>
                  <a:lnTo>
                    <a:pt x="397975" y="5697"/>
                  </a:lnTo>
                  <a:lnTo>
                    <a:pt x="390126" y="8873"/>
                  </a:lnTo>
                  <a:lnTo>
                    <a:pt x="414590" y="8873"/>
                  </a:lnTo>
                  <a:lnTo>
                    <a:pt x="406741" y="5697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21">
              <a:extLst>
                <a:ext uri="{FF2B5EF4-FFF2-40B4-BE49-F238E27FC236}">
                  <a16:creationId xmlns:a16="http://schemas.microsoft.com/office/drawing/2014/main" id="{90B2F961-92A2-AA79-A30D-26655E353615}"/>
                </a:ext>
              </a:extLst>
            </p:cNvPr>
            <p:cNvSpPr/>
            <p:nvPr/>
          </p:nvSpPr>
          <p:spPr>
            <a:xfrm>
              <a:off x="5558517" y="4535268"/>
              <a:ext cx="680085" cy="424815"/>
            </a:xfrm>
            <a:custGeom>
              <a:avLst/>
              <a:gdLst/>
              <a:ahLst/>
              <a:cxnLst/>
              <a:rect l="l" t="t" r="r" b="b"/>
              <a:pathLst>
                <a:path w="680085" h="424814">
                  <a:moveTo>
                    <a:pt x="679635" y="165633"/>
                  </a:moveTo>
                  <a:lnTo>
                    <a:pt x="673562" y="119533"/>
                  </a:lnTo>
                  <a:lnTo>
                    <a:pt x="655052" y="73800"/>
                  </a:lnTo>
                  <a:lnTo>
                    <a:pt x="623673" y="38777"/>
                  </a:lnTo>
                  <a:lnTo>
                    <a:pt x="578991" y="24804"/>
                  </a:lnTo>
                  <a:lnTo>
                    <a:pt x="432205" y="24804"/>
                  </a:lnTo>
                  <a:lnTo>
                    <a:pt x="428562" y="17474"/>
                  </a:lnTo>
                  <a:lnTo>
                    <a:pt x="422262" y="11817"/>
                  </a:lnTo>
                  <a:lnTo>
                    <a:pt x="414590" y="8975"/>
                  </a:lnTo>
                  <a:lnTo>
                    <a:pt x="406741" y="5799"/>
                  </a:lnTo>
                  <a:lnTo>
                    <a:pt x="397975" y="5799"/>
                  </a:lnTo>
                  <a:lnTo>
                    <a:pt x="390126" y="8975"/>
                  </a:lnTo>
                  <a:lnTo>
                    <a:pt x="383867" y="3290"/>
                  </a:lnTo>
                  <a:lnTo>
                    <a:pt x="375746" y="101"/>
                  </a:lnTo>
                  <a:lnTo>
                    <a:pt x="367292" y="0"/>
                  </a:lnTo>
                  <a:lnTo>
                    <a:pt x="360271" y="671"/>
                  </a:lnTo>
                  <a:lnTo>
                    <a:pt x="353605" y="2748"/>
                  </a:lnTo>
                  <a:lnTo>
                    <a:pt x="347504" y="6144"/>
                  </a:lnTo>
                  <a:lnTo>
                    <a:pt x="342175" y="10770"/>
                  </a:lnTo>
                  <a:lnTo>
                    <a:pt x="335438" y="8613"/>
                  </a:lnTo>
                  <a:lnTo>
                    <a:pt x="328475" y="7894"/>
                  </a:lnTo>
                  <a:lnTo>
                    <a:pt x="321513" y="8613"/>
                  </a:lnTo>
                  <a:lnTo>
                    <a:pt x="314775" y="10770"/>
                  </a:lnTo>
                  <a:lnTo>
                    <a:pt x="308279" y="13694"/>
                  </a:lnTo>
                  <a:lnTo>
                    <a:pt x="302876" y="18610"/>
                  </a:lnTo>
                  <a:lnTo>
                    <a:pt x="299363" y="24804"/>
                  </a:lnTo>
                  <a:lnTo>
                    <a:pt x="265612" y="24811"/>
                  </a:lnTo>
                  <a:lnTo>
                    <a:pt x="191311" y="24865"/>
                  </a:lnTo>
                  <a:lnTo>
                    <a:pt x="116889" y="25010"/>
                  </a:lnTo>
                  <a:lnTo>
                    <a:pt x="50056" y="38698"/>
                  </a:lnTo>
                  <a:lnTo>
                    <a:pt x="23801" y="68578"/>
                  </a:lnTo>
                  <a:lnTo>
                    <a:pt x="6339" y="111371"/>
                  </a:lnTo>
                  <a:lnTo>
                    <a:pt x="0" y="163512"/>
                  </a:lnTo>
                  <a:lnTo>
                    <a:pt x="6940" y="217989"/>
                  </a:lnTo>
                  <a:lnTo>
                    <a:pt x="25983" y="262025"/>
                  </a:lnTo>
                  <a:lnTo>
                    <a:pt x="54460" y="291482"/>
                  </a:lnTo>
                  <a:lnTo>
                    <a:pt x="89703" y="302220"/>
                  </a:lnTo>
                  <a:lnTo>
                    <a:pt x="281341" y="302220"/>
                  </a:lnTo>
                  <a:lnTo>
                    <a:pt x="281341" y="424610"/>
                  </a:lnTo>
                  <a:lnTo>
                    <a:pt x="362889" y="361375"/>
                  </a:lnTo>
                  <a:lnTo>
                    <a:pt x="444437" y="424610"/>
                  </a:lnTo>
                  <a:lnTo>
                    <a:pt x="444437" y="302220"/>
                  </a:lnTo>
                  <a:lnTo>
                    <a:pt x="636075" y="302220"/>
                  </a:lnTo>
                  <a:lnTo>
                    <a:pt x="645113" y="302220"/>
                  </a:lnTo>
                  <a:lnTo>
                    <a:pt x="652385" y="294917"/>
                  </a:lnTo>
                  <a:lnTo>
                    <a:pt x="652385" y="285901"/>
                  </a:lnTo>
                  <a:lnTo>
                    <a:pt x="652385" y="276892"/>
                  </a:lnTo>
                  <a:lnTo>
                    <a:pt x="645113" y="269583"/>
                  </a:lnTo>
                  <a:lnTo>
                    <a:pt x="636075" y="269583"/>
                  </a:lnTo>
                  <a:lnTo>
                    <a:pt x="619269" y="266979"/>
                  </a:lnTo>
                  <a:lnTo>
                    <a:pt x="605237" y="258443"/>
                  </a:lnTo>
                  <a:lnTo>
                    <a:pt x="595411" y="245278"/>
                  </a:lnTo>
                  <a:lnTo>
                    <a:pt x="591224" y="228786"/>
                  </a:lnTo>
                  <a:lnTo>
                    <a:pt x="640152" y="228786"/>
                  </a:lnTo>
                  <a:lnTo>
                    <a:pt x="654378" y="225505"/>
                  </a:lnTo>
                  <a:lnTo>
                    <a:pt x="667055" y="214773"/>
                  </a:lnTo>
                  <a:lnTo>
                    <a:pt x="676151" y="195259"/>
                  </a:lnTo>
                  <a:lnTo>
                    <a:pt x="679635" y="165633"/>
                  </a:lnTo>
                  <a:close/>
                </a:path>
              </a:pathLst>
            </a:custGeom>
            <a:ln w="951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22">
              <a:extLst>
                <a:ext uri="{FF2B5EF4-FFF2-40B4-BE49-F238E27FC236}">
                  <a16:creationId xmlns:a16="http://schemas.microsoft.com/office/drawing/2014/main" id="{B54D0A11-6F7E-5E5D-1DD7-9E13BE34FFE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02421" y="4587952"/>
              <a:ext cx="298115" cy="154262"/>
            </a:xfrm>
            <a:prstGeom prst="rect">
              <a:avLst/>
            </a:prstGeom>
          </p:spPr>
        </p:pic>
        <p:sp>
          <p:nvSpPr>
            <p:cNvPr id="61" name="object 23">
              <a:extLst>
                <a:ext uri="{FF2B5EF4-FFF2-40B4-BE49-F238E27FC236}">
                  <a16:creationId xmlns:a16="http://schemas.microsoft.com/office/drawing/2014/main" id="{C5468BA7-46B2-5558-E254-CE9BAA7B4496}"/>
                </a:ext>
              </a:extLst>
            </p:cNvPr>
            <p:cNvSpPr/>
            <p:nvPr/>
          </p:nvSpPr>
          <p:spPr>
            <a:xfrm>
              <a:off x="5591136" y="4592710"/>
              <a:ext cx="248920" cy="212725"/>
            </a:xfrm>
            <a:custGeom>
              <a:avLst/>
              <a:gdLst/>
              <a:ahLst/>
              <a:cxnLst/>
              <a:rect l="l" t="t" r="r" b="b"/>
              <a:pathLst>
                <a:path w="248920" h="212725">
                  <a:moveTo>
                    <a:pt x="57083" y="212141"/>
                  </a:moveTo>
                  <a:lnTo>
                    <a:pt x="36536" y="204495"/>
                  </a:lnTo>
                  <a:lnTo>
                    <a:pt x="18205" y="182911"/>
                  </a:lnTo>
                  <a:lnTo>
                    <a:pt x="5043" y="149424"/>
                  </a:lnTo>
                  <a:lnTo>
                    <a:pt x="0" y="106070"/>
                  </a:lnTo>
                  <a:lnTo>
                    <a:pt x="5043" y="62716"/>
                  </a:lnTo>
                  <a:lnTo>
                    <a:pt x="18205" y="29230"/>
                  </a:lnTo>
                  <a:lnTo>
                    <a:pt x="36536" y="7646"/>
                  </a:lnTo>
                  <a:lnTo>
                    <a:pt x="57083" y="0"/>
                  </a:lnTo>
                  <a:lnTo>
                    <a:pt x="78335" y="7266"/>
                  </a:lnTo>
                  <a:lnTo>
                    <a:pt x="95115" y="27537"/>
                  </a:lnTo>
                  <a:lnTo>
                    <a:pt x="106131" y="58517"/>
                  </a:lnTo>
                  <a:lnTo>
                    <a:pt x="110089" y="97911"/>
                  </a:lnTo>
                  <a:lnTo>
                    <a:pt x="109627" y="104286"/>
                  </a:lnTo>
                  <a:lnTo>
                    <a:pt x="85625" y="138708"/>
                  </a:lnTo>
                  <a:lnTo>
                    <a:pt x="61161" y="93831"/>
                  </a:lnTo>
                  <a:lnTo>
                    <a:pt x="62873" y="77513"/>
                  </a:lnTo>
                  <a:lnTo>
                    <a:pt x="63001" y="71024"/>
                  </a:lnTo>
                  <a:lnTo>
                    <a:pt x="60712" y="65192"/>
                  </a:lnTo>
                  <a:lnTo>
                    <a:pt x="56405" y="60646"/>
                  </a:lnTo>
                  <a:lnTo>
                    <a:pt x="50478" y="58012"/>
                  </a:lnTo>
                  <a:lnTo>
                    <a:pt x="43992" y="57885"/>
                  </a:lnTo>
                  <a:lnTo>
                    <a:pt x="38164" y="60174"/>
                  </a:lnTo>
                  <a:lnTo>
                    <a:pt x="33620" y="64483"/>
                  </a:lnTo>
                  <a:lnTo>
                    <a:pt x="30988" y="70414"/>
                  </a:lnTo>
                  <a:lnTo>
                    <a:pt x="29316" y="78104"/>
                  </a:lnTo>
                  <a:lnTo>
                    <a:pt x="28501" y="85958"/>
                  </a:lnTo>
                  <a:lnTo>
                    <a:pt x="28541" y="93831"/>
                  </a:lnTo>
                  <a:lnTo>
                    <a:pt x="32965" y="124290"/>
                  </a:lnTo>
                  <a:lnTo>
                    <a:pt x="45096" y="148897"/>
                  </a:lnTo>
                  <a:lnTo>
                    <a:pt x="63220" y="165349"/>
                  </a:lnTo>
                  <a:lnTo>
                    <a:pt x="85625" y="171345"/>
                  </a:lnTo>
                  <a:lnTo>
                    <a:pt x="248721" y="171345"/>
                  </a:lnTo>
                  <a:lnTo>
                    <a:pt x="248721" y="212141"/>
                  </a:lnTo>
                  <a:lnTo>
                    <a:pt x="57083" y="212141"/>
                  </a:lnTo>
                  <a:close/>
                </a:path>
              </a:pathLst>
            </a:custGeom>
            <a:ln w="9516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24">
              <a:extLst>
                <a:ext uri="{FF2B5EF4-FFF2-40B4-BE49-F238E27FC236}">
                  <a16:creationId xmlns:a16="http://schemas.microsoft.com/office/drawing/2014/main" id="{E3A8AA63-72B6-DA38-465F-CC33BB2D17F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7719" y="4779614"/>
              <a:ext cx="107374" cy="118442"/>
            </a:xfrm>
            <a:prstGeom prst="rect">
              <a:avLst/>
            </a:prstGeom>
          </p:spPr>
        </p:pic>
        <p:sp>
          <p:nvSpPr>
            <p:cNvPr id="63" name="object 25">
              <a:extLst>
                <a:ext uri="{FF2B5EF4-FFF2-40B4-BE49-F238E27FC236}">
                  <a16:creationId xmlns:a16="http://schemas.microsoft.com/office/drawing/2014/main" id="{3E5F47FA-882B-31D4-6BF0-3B53CAC69183}"/>
                </a:ext>
              </a:extLst>
            </p:cNvPr>
            <p:cNvSpPr/>
            <p:nvPr/>
          </p:nvSpPr>
          <p:spPr>
            <a:xfrm>
              <a:off x="6002954" y="4764055"/>
              <a:ext cx="127635" cy="41275"/>
            </a:xfrm>
            <a:custGeom>
              <a:avLst/>
              <a:gdLst/>
              <a:ahLst/>
              <a:cxnLst/>
              <a:rect l="l" t="t" r="r" b="b"/>
              <a:pathLst>
                <a:path w="127635" h="41275">
                  <a:moveTo>
                    <a:pt x="0" y="40796"/>
                  </a:moveTo>
                  <a:lnTo>
                    <a:pt x="0" y="2855"/>
                  </a:lnTo>
                  <a:lnTo>
                    <a:pt x="2480" y="2148"/>
                  </a:lnTo>
                  <a:lnTo>
                    <a:pt x="4886" y="1189"/>
                  </a:lnTo>
                  <a:lnTo>
                    <a:pt x="7176" y="0"/>
                  </a:lnTo>
                  <a:lnTo>
                    <a:pt x="114167" y="0"/>
                  </a:lnTo>
                  <a:lnTo>
                    <a:pt x="115018" y="10878"/>
                  </a:lnTo>
                  <a:lnTo>
                    <a:pt x="117531" y="21430"/>
                  </a:lnTo>
                  <a:lnTo>
                    <a:pt x="121644" y="31466"/>
                  </a:lnTo>
                  <a:lnTo>
                    <a:pt x="127296" y="40796"/>
                  </a:lnTo>
                  <a:lnTo>
                    <a:pt x="0" y="40796"/>
                  </a:lnTo>
                  <a:close/>
                </a:path>
              </a:pathLst>
            </a:custGeom>
            <a:ln w="951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26">
              <a:extLst>
                <a:ext uri="{FF2B5EF4-FFF2-40B4-BE49-F238E27FC236}">
                  <a16:creationId xmlns:a16="http://schemas.microsoft.com/office/drawing/2014/main" id="{9CD3B8B7-9261-F0CD-785B-268950E8286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22660" y="4587951"/>
              <a:ext cx="187181" cy="148225"/>
            </a:xfrm>
            <a:prstGeom prst="rect">
              <a:avLst/>
            </a:prstGeom>
          </p:spPr>
        </p:pic>
      </p:grpSp>
      <p:sp>
        <p:nvSpPr>
          <p:cNvPr id="65" name="object 27">
            <a:extLst>
              <a:ext uri="{FF2B5EF4-FFF2-40B4-BE49-F238E27FC236}">
                <a16:creationId xmlns:a16="http://schemas.microsoft.com/office/drawing/2014/main" id="{29E80AB1-D9E2-4421-8E4D-0C9874436AC7}"/>
              </a:ext>
            </a:extLst>
          </p:cNvPr>
          <p:cNvSpPr txBox="1"/>
          <p:nvPr/>
        </p:nvSpPr>
        <p:spPr>
          <a:xfrm>
            <a:off x="5189982" y="5385308"/>
            <a:ext cx="1410970" cy="71945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065" marR="5080" algn="ctr">
              <a:lnSpc>
                <a:spcPct val="101699"/>
              </a:lnSpc>
              <a:spcBef>
                <a:spcPts val="70"/>
              </a:spcBef>
            </a:pPr>
            <a:r>
              <a:rPr sz="1500" spc="-10" dirty="0">
                <a:latin typeface="Calibri"/>
                <a:cs typeface="Calibri"/>
              </a:rPr>
              <a:t>Increased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student </a:t>
            </a:r>
            <a:r>
              <a:rPr sz="1500" dirty="0">
                <a:latin typeface="Calibri"/>
                <a:cs typeface="Calibri"/>
              </a:rPr>
              <a:t>participation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in </a:t>
            </a:r>
            <a:r>
              <a:rPr sz="1500" spc="-10" dirty="0">
                <a:latin typeface="Calibri"/>
                <a:cs typeface="Calibri"/>
              </a:rPr>
              <a:t>interventions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66" name="object 28">
            <a:extLst>
              <a:ext uri="{FF2B5EF4-FFF2-40B4-BE49-F238E27FC236}">
                <a16:creationId xmlns:a16="http://schemas.microsoft.com/office/drawing/2014/main" id="{8163D416-88CF-BBCC-4D46-309C95BBDF9B}"/>
              </a:ext>
            </a:extLst>
          </p:cNvPr>
          <p:cNvGrpSpPr/>
          <p:nvPr/>
        </p:nvGrpSpPr>
        <p:grpSpPr>
          <a:xfrm>
            <a:off x="7666042" y="4392128"/>
            <a:ext cx="596900" cy="638175"/>
            <a:chOff x="7666042" y="4392128"/>
            <a:chExt cx="596900" cy="638175"/>
          </a:xfrm>
        </p:grpSpPr>
        <p:sp>
          <p:nvSpPr>
            <p:cNvPr id="67" name="object 29">
              <a:extLst>
                <a:ext uri="{FF2B5EF4-FFF2-40B4-BE49-F238E27FC236}">
                  <a16:creationId xmlns:a16="http://schemas.microsoft.com/office/drawing/2014/main" id="{334CBB7E-282C-34E6-88FE-5E9DF7867DC6}"/>
                </a:ext>
              </a:extLst>
            </p:cNvPr>
            <p:cNvSpPr/>
            <p:nvPr/>
          </p:nvSpPr>
          <p:spPr>
            <a:xfrm>
              <a:off x="7834306" y="4592710"/>
              <a:ext cx="260985" cy="139065"/>
            </a:xfrm>
            <a:custGeom>
              <a:avLst/>
              <a:gdLst/>
              <a:ahLst/>
              <a:cxnLst/>
              <a:rect l="l" t="t" r="r" b="b"/>
              <a:pathLst>
                <a:path w="260984" h="139064">
                  <a:moveTo>
                    <a:pt x="260954" y="0"/>
                  </a:moveTo>
                  <a:lnTo>
                    <a:pt x="0" y="0"/>
                  </a:lnTo>
                  <a:lnTo>
                    <a:pt x="0" y="8159"/>
                  </a:lnTo>
                  <a:lnTo>
                    <a:pt x="10253" y="58975"/>
                  </a:lnTo>
                  <a:lnTo>
                    <a:pt x="38215" y="100471"/>
                  </a:lnTo>
                  <a:lnTo>
                    <a:pt x="79689" y="128449"/>
                  </a:lnTo>
                  <a:lnTo>
                    <a:pt x="130477" y="138708"/>
                  </a:lnTo>
                  <a:lnTo>
                    <a:pt x="181264" y="128449"/>
                  </a:lnTo>
                  <a:lnTo>
                    <a:pt x="222738" y="100471"/>
                  </a:lnTo>
                  <a:lnTo>
                    <a:pt x="250700" y="58975"/>
                  </a:lnTo>
                  <a:lnTo>
                    <a:pt x="260954" y="8159"/>
                  </a:lnTo>
                  <a:lnTo>
                    <a:pt x="26095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0">
              <a:extLst>
                <a:ext uri="{FF2B5EF4-FFF2-40B4-BE49-F238E27FC236}">
                  <a16:creationId xmlns:a16="http://schemas.microsoft.com/office/drawing/2014/main" id="{EE46A68D-8FF6-66A1-448A-A4A1CAB50C26}"/>
                </a:ext>
              </a:extLst>
            </p:cNvPr>
            <p:cNvSpPr/>
            <p:nvPr/>
          </p:nvSpPr>
          <p:spPr>
            <a:xfrm>
              <a:off x="7834306" y="4592710"/>
              <a:ext cx="260985" cy="139065"/>
            </a:xfrm>
            <a:custGeom>
              <a:avLst/>
              <a:gdLst/>
              <a:ahLst/>
              <a:cxnLst/>
              <a:rect l="l" t="t" r="r" b="b"/>
              <a:pathLst>
                <a:path w="260984" h="139064">
                  <a:moveTo>
                    <a:pt x="0" y="0"/>
                  </a:moveTo>
                  <a:lnTo>
                    <a:pt x="0" y="2692"/>
                  </a:lnTo>
                  <a:lnTo>
                    <a:pt x="0" y="5385"/>
                  </a:lnTo>
                  <a:lnTo>
                    <a:pt x="0" y="8159"/>
                  </a:lnTo>
                  <a:lnTo>
                    <a:pt x="10253" y="58975"/>
                  </a:lnTo>
                  <a:lnTo>
                    <a:pt x="38215" y="100471"/>
                  </a:lnTo>
                  <a:lnTo>
                    <a:pt x="79689" y="128449"/>
                  </a:lnTo>
                  <a:lnTo>
                    <a:pt x="130477" y="138708"/>
                  </a:lnTo>
                  <a:lnTo>
                    <a:pt x="181264" y="128449"/>
                  </a:lnTo>
                  <a:lnTo>
                    <a:pt x="222738" y="100471"/>
                  </a:lnTo>
                  <a:lnTo>
                    <a:pt x="250700" y="58975"/>
                  </a:lnTo>
                  <a:lnTo>
                    <a:pt x="260954" y="8159"/>
                  </a:lnTo>
                  <a:lnTo>
                    <a:pt x="260954" y="5385"/>
                  </a:lnTo>
                  <a:lnTo>
                    <a:pt x="260954" y="2692"/>
                  </a:lnTo>
                  <a:lnTo>
                    <a:pt x="260954" y="0"/>
                  </a:lnTo>
                  <a:lnTo>
                    <a:pt x="0" y="0"/>
                  </a:lnTo>
                  <a:close/>
                </a:path>
              </a:pathLst>
            </a:custGeom>
            <a:ln w="951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1">
              <a:extLst>
                <a:ext uri="{FF2B5EF4-FFF2-40B4-BE49-F238E27FC236}">
                  <a16:creationId xmlns:a16="http://schemas.microsoft.com/office/drawing/2014/main" id="{F418502D-D92D-8779-BA6F-7558F675FFD6}"/>
                </a:ext>
              </a:extLst>
            </p:cNvPr>
            <p:cNvSpPr/>
            <p:nvPr/>
          </p:nvSpPr>
          <p:spPr>
            <a:xfrm>
              <a:off x="7809433" y="4396887"/>
              <a:ext cx="309880" cy="171450"/>
            </a:xfrm>
            <a:custGeom>
              <a:avLst/>
              <a:gdLst/>
              <a:ahLst/>
              <a:cxnLst/>
              <a:rect l="l" t="t" r="r" b="b"/>
              <a:pathLst>
                <a:path w="309879" h="171450">
                  <a:moveTo>
                    <a:pt x="179405" y="0"/>
                  </a:moveTo>
                  <a:lnTo>
                    <a:pt x="130477" y="0"/>
                  </a:lnTo>
                  <a:lnTo>
                    <a:pt x="122446" y="1398"/>
                  </a:lnTo>
                  <a:lnTo>
                    <a:pt x="115479" y="5218"/>
                  </a:lnTo>
                  <a:lnTo>
                    <a:pt x="110099" y="11053"/>
                  </a:lnTo>
                  <a:lnTo>
                    <a:pt x="106828" y="18494"/>
                  </a:lnTo>
                  <a:lnTo>
                    <a:pt x="123497" y="83986"/>
                  </a:lnTo>
                  <a:lnTo>
                    <a:pt x="120929" y="88467"/>
                  </a:lnTo>
                  <a:lnTo>
                    <a:pt x="116124" y="89752"/>
                  </a:lnTo>
                  <a:lnTo>
                    <a:pt x="110327" y="89861"/>
                  </a:lnTo>
                  <a:lnTo>
                    <a:pt x="106929" y="87284"/>
                  </a:lnTo>
                  <a:lnTo>
                    <a:pt x="93372" y="31889"/>
                  </a:lnTo>
                  <a:lnTo>
                    <a:pt x="66297" y="51250"/>
                  </a:lnTo>
                  <a:lnTo>
                    <a:pt x="45279" y="76407"/>
                  </a:lnTo>
                  <a:lnTo>
                    <a:pt x="31183" y="106010"/>
                  </a:lnTo>
                  <a:lnTo>
                    <a:pt x="24872" y="138708"/>
                  </a:lnTo>
                  <a:lnTo>
                    <a:pt x="7298" y="138708"/>
                  </a:lnTo>
                  <a:lnTo>
                    <a:pt x="0" y="146017"/>
                  </a:lnTo>
                  <a:lnTo>
                    <a:pt x="0" y="164042"/>
                  </a:lnTo>
                  <a:lnTo>
                    <a:pt x="7298" y="171345"/>
                  </a:lnTo>
                  <a:lnTo>
                    <a:pt x="302584" y="171345"/>
                  </a:lnTo>
                  <a:lnTo>
                    <a:pt x="309882" y="164042"/>
                  </a:lnTo>
                  <a:lnTo>
                    <a:pt x="309882" y="146017"/>
                  </a:lnTo>
                  <a:lnTo>
                    <a:pt x="302584" y="138708"/>
                  </a:lnTo>
                  <a:lnTo>
                    <a:pt x="293573" y="138708"/>
                  </a:lnTo>
                  <a:lnTo>
                    <a:pt x="285418" y="138708"/>
                  </a:lnTo>
                  <a:lnTo>
                    <a:pt x="279107" y="106010"/>
                  </a:lnTo>
                  <a:lnTo>
                    <a:pt x="265011" y="76407"/>
                  </a:lnTo>
                  <a:lnTo>
                    <a:pt x="243993" y="51250"/>
                  </a:lnTo>
                  <a:lnTo>
                    <a:pt x="216918" y="31889"/>
                  </a:lnTo>
                  <a:lnTo>
                    <a:pt x="202952" y="87284"/>
                  </a:lnTo>
                  <a:lnTo>
                    <a:pt x="199555" y="89861"/>
                  </a:lnTo>
                  <a:lnTo>
                    <a:pt x="193758" y="89752"/>
                  </a:lnTo>
                  <a:lnTo>
                    <a:pt x="189347" y="88827"/>
                  </a:lnTo>
                  <a:lnTo>
                    <a:pt x="186527" y="84503"/>
                  </a:lnTo>
                  <a:lnTo>
                    <a:pt x="203054" y="18494"/>
                  </a:lnTo>
                  <a:lnTo>
                    <a:pt x="199783" y="11053"/>
                  </a:lnTo>
                  <a:lnTo>
                    <a:pt x="194403" y="5218"/>
                  </a:lnTo>
                  <a:lnTo>
                    <a:pt x="187436" y="1398"/>
                  </a:lnTo>
                  <a:lnTo>
                    <a:pt x="17940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32">
              <a:extLst>
                <a:ext uri="{FF2B5EF4-FFF2-40B4-BE49-F238E27FC236}">
                  <a16:creationId xmlns:a16="http://schemas.microsoft.com/office/drawing/2014/main" id="{23BE5F43-A921-735E-27D5-CC6736DEB65D}"/>
                </a:ext>
              </a:extLst>
            </p:cNvPr>
            <p:cNvSpPr/>
            <p:nvPr/>
          </p:nvSpPr>
          <p:spPr>
            <a:xfrm>
              <a:off x="7809433" y="4396887"/>
              <a:ext cx="309880" cy="171450"/>
            </a:xfrm>
            <a:custGeom>
              <a:avLst/>
              <a:gdLst/>
              <a:ahLst/>
              <a:cxnLst/>
              <a:rect l="l" t="t" r="r" b="b"/>
              <a:pathLst>
                <a:path w="309879" h="171450">
                  <a:moveTo>
                    <a:pt x="293573" y="138708"/>
                  </a:moveTo>
                  <a:lnTo>
                    <a:pt x="285418" y="138708"/>
                  </a:lnTo>
                  <a:lnTo>
                    <a:pt x="279107" y="106010"/>
                  </a:lnTo>
                  <a:lnTo>
                    <a:pt x="265011" y="76407"/>
                  </a:lnTo>
                  <a:lnTo>
                    <a:pt x="243993" y="51250"/>
                  </a:lnTo>
                  <a:lnTo>
                    <a:pt x="216918" y="31889"/>
                  </a:lnTo>
                  <a:lnTo>
                    <a:pt x="203870" y="83551"/>
                  </a:lnTo>
                  <a:lnTo>
                    <a:pt x="202952" y="87284"/>
                  </a:lnTo>
                  <a:lnTo>
                    <a:pt x="199555" y="89861"/>
                  </a:lnTo>
                  <a:lnTo>
                    <a:pt x="195715" y="89752"/>
                  </a:lnTo>
                  <a:lnTo>
                    <a:pt x="193758" y="89752"/>
                  </a:lnTo>
                  <a:lnTo>
                    <a:pt x="189347" y="88827"/>
                  </a:lnTo>
                  <a:lnTo>
                    <a:pt x="186527" y="84503"/>
                  </a:lnTo>
                  <a:lnTo>
                    <a:pt x="187451" y="80090"/>
                  </a:lnTo>
                  <a:lnTo>
                    <a:pt x="187485" y="79940"/>
                  </a:lnTo>
                  <a:lnTo>
                    <a:pt x="187519" y="79784"/>
                  </a:lnTo>
                  <a:lnTo>
                    <a:pt x="187560" y="79634"/>
                  </a:lnTo>
                  <a:lnTo>
                    <a:pt x="203054" y="18494"/>
                  </a:lnTo>
                  <a:lnTo>
                    <a:pt x="199783" y="11053"/>
                  </a:lnTo>
                  <a:lnTo>
                    <a:pt x="194403" y="5218"/>
                  </a:lnTo>
                  <a:lnTo>
                    <a:pt x="187436" y="1398"/>
                  </a:lnTo>
                  <a:lnTo>
                    <a:pt x="179405" y="0"/>
                  </a:lnTo>
                  <a:lnTo>
                    <a:pt x="130477" y="0"/>
                  </a:lnTo>
                  <a:lnTo>
                    <a:pt x="122446" y="1398"/>
                  </a:lnTo>
                  <a:lnTo>
                    <a:pt x="115479" y="5218"/>
                  </a:lnTo>
                  <a:lnTo>
                    <a:pt x="110099" y="11053"/>
                  </a:lnTo>
                  <a:lnTo>
                    <a:pt x="106828" y="18494"/>
                  </a:lnTo>
                  <a:lnTo>
                    <a:pt x="122322" y="79634"/>
                  </a:lnTo>
                  <a:lnTo>
                    <a:pt x="123497" y="83986"/>
                  </a:lnTo>
                  <a:lnTo>
                    <a:pt x="120929" y="88467"/>
                  </a:lnTo>
                  <a:lnTo>
                    <a:pt x="116579" y="89643"/>
                  </a:lnTo>
                  <a:lnTo>
                    <a:pt x="116430" y="89684"/>
                  </a:lnTo>
                  <a:lnTo>
                    <a:pt x="116280" y="89718"/>
                  </a:lnTo>
                  <a:lnTo>
                    <a:pt x="116124" y="89752"/>
                  </a:lnTo>
                  <a:lnTo>
                    <a:pt x="114167" y="89752"/>
                  </a:lnTo>
                  <a:lnTo>
                    <a:pt x="110327" y="89861"/>
                  </a:lnTo>
                  <a:lnTo>
                    <a:pt x="106929" y="87284"/>
                  </a:lnTo>
                  <a:lnTo>
                    <a:pt x="106012" y="83551"/>
                  </a:lnTo>
                  <a:lnTo>
                    <a:pt x="93372" y="31889"/>
                  </a:lnTo>
                  <a:lnTo>
                    <a:pt x="66297" y="51250"/>
                  </a:lnTo>
                  <a:lnTo>
                    <a:pt x="45279" y="76407"/>
                  </a:lnTo>
                  <a:lnTo>
                    <a:pt x="31183" y="106010"/>
                  </a:lnTo>
                  <a:lnTo>
                    <a:pt x="24872" y="138708"/>
                  </a:lnTo>
                  <a:lnTo>
                    <a:pt x="16309" y="138708"/>
                  </a:lnTo>
                  <a:lnTo>
                    <a:pt x="7298" y="138708"/>
                  </a:lnTo>
                  <a:lnTo>
                    <a:pt x="0" y="146017"/>
                  </a:lnTo>
                  <a:lnTo>
                    <a:pt x="0" y="155026"/>
                  </a:lnTo>
                  <a:lnTo>
                    <a:pt x="0" y="164042"/>
                  </a:lnTo>
                  <a:lnTo>
                    <a:pt x="7298" y="171345"/>
                  </a:lnTo>
                  <a:lnTo>
                    <a:pt x="16309" y="171345"/>
                  </a:lnTo>
                  <a:lnTo>
                    <a:pt x="293573" y="171345"/>
                  </a:lnTo>
                  <a:lnTo>
                    <a:pt x="302584" y="171345"/>
                  </a:lnTo>
                  <a:lnTo>
                    <a:pt x="309882" y="164042"/>
                  </a:lnTo>
                  <a:lnTo>
                    <a:pt x="309882" y="155026"/>
                  </a:lnTo>
                  <a:lnTo>
                    <a:pt x="309882" y="146017"/>
                  </a:lnTo>
                  <a:lnTo>
                    <a:pt x="302584" y="138708"/>
                  </a:lnTo>
                  <a:lnTo>
                    <a:pt x="293573" y="138708"/>
                  </a:lnTo>
                  <a:close/>
                </a:path>
              </a:pathLst>
            </a:custGeom>
            <a:ln w="951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33">
              <a:extLst>
                <a:ext uri="{FF2B5EF4-FFF2-40B4-BE49-F238E27FC236}">
                  <a16:creationId xmlns:a16="http://schemas.microsoft.com/office/drawing/2014/main" id="{E78022A4-AE90-7B7D-55E0-3C9E7CEA8914}"/>
                </a:ext>
              </a:extLst>
            </p:cNvPr>
            <p:cNvSpPr/>
            <p:nvPr/>
          </p:nvSpPr>
          <p:spPr>
            <a:xfrm>
              <a:off x="7670802" y="4764055"/>
              <a:ext cx="587375" cy="261620"/>
            </a:xfrm>
            <a:custGeom>
              <a:avLst/>
              <a:gdLst/>
              <a:ahLst/>
              <a:cxnLst/>
              <a:rect l="l" t="t" r="r" b="b"/>
              <a:pathLst>
                <a:path w="587375" h="261620">
                  <a:moveTo>
                    <a:pt x="293573" y="0"/>
                  </a:moveTo>
                  <a:lnTo>
                    <a:pt x="257745" y="2080"/>
                  </a:lnTo>
                  <a:lnTo>
                    <a:pt x="222300" y="7669"/>
                  </a:lnTo>
                  <a:lnTo>
                    <a:pt x="277263" y="138708"/>
                  </a:lnTo>
                  <a:lnTo>
                    <a:pt x="277263" y="195823"/>
                  </a:lnTo>
                  <a:lnTo>
                    <a:pt x="117266" y="195823"/>
                  </a:lnTo>
                  <a:lnTo>
                    <a:pt x="149396" y="28883"/>
                  </a:lnTo>
                  <a:lnTo>
                    <a:pt x="125615" y="39128"/>
                  </a:lnTo>
                  <a:lnTo>
                    <a:pt x="80209" y="63885"/>
                  </a:lnTo>
                  <a:lnTo>
                    <a:pt x="48502" y="89310"/>
                  </a:lnTo>
                  <a:lnTo>
                    <a:pt x="32619" y="130548"/>
                  </a:lnTo>
                  <a:lnTo>
                    <a:pt x="0" y="261097"/>
                  </a:lnTo>
                  <a:lnTo>
                    <a:pt x="114167" y="261097"/>
                  </a:lnTo>
                  <a:lnTo>
                    <a:pt x="114167" y="228460"/>
                  </a:lnTo>
                  <a:lnTo>
                    <a:pt x="277263" y="228460"/>
                  </a:lnTo>
                  <a:lnTo>
                    <a:pt x="277263" y="261097"/>
                  </a:lnTo>
                  <a:lnTo>
                    <a:pt x="309882" y="261097"/>
                  </a:lnTo>
                  <a:lnTo>
                    <a:pt x="309882" y="228460"/>
                  </a:lnTo>
                  <a:lnTo>
                    <a:pt x="472979" y="228460"/>
                  </a:lnTo>
                  <a:lnTo>
                    <a:pt x="472979" y="261097"/>
                  </a:lnTo>
                  <a:lnTo>
                    <a:pt x="587146" y="261097"/>
                  </a:lnTo>
                  <a:lnTo>
                    <a:pt x="551332" y="116067"/>
                  </a:lnTo>
                  <a:lnTo>
                    <a:pt x="528431" y="78329"/>
                  </a:lnTo>
                  <a:lnTo>
                    <a:pt x="485106" y="49585"/>
                  </a:lnTo>
                  <a:lnTo>
                    <a:pt x="437668" y="28312"/>
                  </a:lnTo>
                  <a:lnTo>
                    <a:pt x="470288" y="195823"/>
                  </a:lnTo>
                  <a:lnTo>
                    <a:pt x="309882" y="195823"/>
                  </a:lnTo>
                  <a:lnTo>
                    <a:pt x="309882" y="138708"/>
                  </a:lnTo>
                  <a:lnTo>
                    <a:pt x="365009" y="7261"/>
                  </a:lnTo>
                  <a:lnTo>
                    <a:pt x="329474" y="1830"/>
                  </a:lnTo>
                  <a:lnTo>
                    <a:pt x="29357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34">
              <a:extLst>
                <a:ext uri="{FF2B5EF4-FFF2-40B4-BE49-F238E27FC236}">
                  <a16:creationId xmlns:a16="http://schemas.microsoft.com/office/drawing/2014/main" id="{2C1052DB-CE0D-67EB-CE04-4001CE0F332E}"/>
                </a:ext>
              </a:extLst>
            </p:cNvPr>
            <p:cNvSpPr/>
            <p:nvPr/>
          </p:nvSpPr>
          <p:spPr>
            <a:xfrm>
              <a:off x="7670802" y="4764055"/>
              <a:ext cx="587375" cy="261620"/>
            </a:xfrm>
            <a:custGeom>
              <a:avLst/>
              <a:gdLst/>
              <a:ahLst/>
              <a:cxnLst/>
              <a:rect l="l" t="t" r="r" b="b"/>
              <a:pathLst>
                <a:path w="587375" h="261620">
                  <a:moveTo>
                    <a:pt x="114167" y="228460"/>
                  </a:moveTo>
                  <a:lnTo>
                    <a:pt x="277263" y="228460"/>
                  </a:lnTo>
                  <a:lnTo>
                    <a:pt x="277263" y="261097"/>
                  </a:lnTo>
                  <a:lnTo>
                    <a:pt x="309882" y="261097"/>
                  </a:lnTo>
                  <a:lnTo>
                    <a:pt x="309882" y="228460"/>
                  </a:lnTo>
                  <a:lnTo>
                    <a:pt x="472979" y="228460"/>
                  </a:lnTo>
                  <a:lnTo>
                    <a:pt x="472979" y="261097"/>
                  </a:lnTo>
                  <a:lnTo>
                    <a:pt x="587146" y="261097"/>
                  </a:lnTo>
                  <a:lnTo>
                    <a:pt x="554527" y="130548"/>
                  </a:lnTo>
                  <a:lnTo>
                    <a:pt x="551332" y="116067"/>
                  </a:lnTo>
                  <a:lnTo>
                    <a:pt x="546341" y="102083"/>
                  </a:lnTo>
                  <a:lnTo>
                    <a:pt x="507341" y="63055"/>
                  </a:lnTo>
                  <a:lnTo>
                    <a:pt x="461843" y="37983"/>
                  </a:lnTo>
                  <a:lnTo>
                    <a:pt x="437668" y="28312"/>
                  </a:lnTo>
                  <a:lnTo>
                    <a:pt x="470288" y="195823"/>
                  </a:lnTo>
                  <a:lnTo>
                    <a:pt x="309882" y="195823"/>
                  </a:lnTo>
                  <a:lnTo>
                    <a:pt x="309882" y="138708"/>
                  </a:lnTo>
                  <a:lnTo>
                    <a:pt x="365009" y="7261"/>
                  </a:lnTo>
                  <a:lnTo>
                    <a:pt x="347305" y="4098"/>
                  </a:lnTo>
                  <a:lnTo>
                    <a:pt x="329474" y="1830"/>
                  </a:lnTo>
                  <a:lnTo>
                    <a:pt x="311552" y="463"/>
                  </a:lnTo>
                  <a:lnTo>
                    <a:pt x="293573" y="0"/>
                  </a:lnTo>
                  <a:lnTo>
                    <a:pt x="275627" y="599"/>
                  </a:lnTo>
                  <a:lnTo>
                    <a:pt x="257745" y="2080"/>
                  </a:lnTo>
                  <a:lnTo>
                    <a:pt x="239958" y="4438"/>
                  </a:lnTo>
                  <a:lnTo>
                    <a:pt x="222300" y="7669"/>
                  </a:lnTo>
                  <a:lnTo>
                    <a:pt x="277263" y="138708"/>
                  </a:lnTo>
                  <a:lnTo>
                    <a:pt x="277263" y="195823"/>
                  </a:lnTo>
                  <a:lnTo>
                    <a:pt x="117266" y="195823"/>
                  </a:lnTo>
                  <a:lnTo>
                    <a:pt x="149396" y="28883"/>
                  </a:lnTo>
                  <a:lnTo>
                    <a:pt x="125615" y="39128"/>
                  </a:lnTo>
                  <a:lnTo>
                    <a:pt x="80209" y="63885"/>
                  </a:lnTo>
                  <a:lnTo>
                    <a:pt x="48502" y="89310"/>
                  </a:lnTo>
                  <a:lnTo>
                    <a:pt x="32619" y="130548"/>
                  </a:lnTo>
                  <a:lnTo>
                    <a:pt x="0" y="261097"/>
                  </a:lnTo>
                  <a:lnTo>
                    <a:pt x="114167" y="261097"/>
                  </a:lnTo>
                  <a:lnTo>
                    <a:pt x="114167" y="228460"/>
                  </a:lnTo>
                  <a:close/>
                </a:path>
              </a:pathLst>
            </a:custGeom>
            <a:ln w="951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35">
            <a:extLst>
              <a:ext uri="{FF2B5EF4-FFF2-40B4-BE49-F238E27FC236}">
                <a16:creationId xmlns:a16="http://schemas.microsoft.com/office/drawing/2014/main" id="{3618111F-DB6A-8E21-A222-9DC7F8E37DEE}"/>
              </a:ext>
            </a:extLst>
          </p:cNvPr>
          <p:cNvSpPr txBox="1"/>
          <p:nvPr/>
        </p:nvSpPr>
        <p:spPr>
          <a:xfrm>
            <a:off x="7138796" y="5385308"/>
            <a:ext cx="1652270" cy="71945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-1905" algn="ctr">
              <a:lnSpc>
                <a:spcPct val="101699"/>
              </a:lnSpc>
              <a:spcBef>
                <a:spcPts val="70"/>
              </a:spcBef>
            </a:pPr>
            <a:r>
              <a:rPr sz="1500" dirty="0">
                <a:latin typeface="Calibri"/>
                <a:cs typeface="Calibri"/>
              </a:rPr>
              <a:t>Expanded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applicant </a:t>
            </a:r>
            <a:r>
              <a:rPr sz="1500" dirty="0">
                <a:latin typeface="Calibri"/>
                <a:cs typeface="Calibri"/>
              </a:rPr>
              <a:t>pool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for </a:t>
            </a:r>
            <a:r>
              <a:rPr sz="1500" spc="-10" dirty="0">
                <a:latin typeface="Calibri"/>
                <a:cs typeface="Calibri"/>
              </a:rPr>
              <a:t>hard-to-</a:t>
            </a:r>
            <a:r>
              <a:rPr sz="1500" spc="-20" dirty="0">
                <a:latin typeface="Calibri"/>
                <a:cs typeface="Calibri"/>
              </a:rPr>
              <a:t>staff roles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74" name="object 36">
            <a:extLst>
              <a:ext uri="{FF2B5EF4-FFF2-40B4-BE49-F238E27FC236}">
                <a16:creationId xmlns:a16="http://schemas.microsoft.com/office/drawing/2014/main" id="{1D22F295-1505-4700-0D7D-68D1A64C313D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7322" y="2483853"/>
            <a:ext cx="4497324" cy="329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92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E5F97-7FBA-82EE-3B58-E6E3BE0EC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2">
            <a:extLst>
              <a:ext uri="{FF2B5EF4-FFF2-40B4-BE49-F238E27FC236}">
                <a16:creationId xmlns:a16="http://schemas.microsoft.com/office/drawing/2014/main" id="{B5BFA8FC-09F4-562C-6804-E813190DB92F}"/>
              </a:ext>
            </a:extLst>
          </p:cNvPr>
          <p:cNvGrpSpPr/>
          <p:nvPr/>
        </p:nvGrpSpPr>
        <p:grpSpPr>
          <a:xfrm>
            <a:off x="0" y="-1"/>
            <a:ext cx="9144000" cy="6858000"/>
            <a:chOff x="0" y="-1"/>
            <a:chExt cx="9144000" cy="6858000"/>
          </a:xfrm>
        </p:grpSpPr>
        <p:pic>
          <p:nvPicPr>
            <p:cNvPr id="6" name="object 3">
              <a:extLst>
                <a:ext uri="{FF2B5EF4-FFF2-40B4-BE49-F238E27FC236}">
                  <a16:creationId xmlns:a16="http://schemas.microsoft.com/office/drawing/2014/main" id="{D0A91F8C-B9CC-E501-166D-43C82963F8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7207" y="-1"/>
              <a:ext cx="4566666" cy="6857997"/>
            </a:xfrm>
            <a:prstGeom prst="rect">
              <a:avLst/>
            </a:prstGeom>
          </p:spPr>
        </p:pic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E9331E52-4FAF-718F-D549-893C3194874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589651" cy="6858000"/>
            </a:xfrm>
            <a:prstGeom prst="rect">
              <a:avLst/>
            </a:prstGeom>
          </p:spPr>
        </p:pic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F98B29B9-102B-CA4B-C909-776E5C124E08}"/>
                </a:ext>
              </a:extLst>
            </p:cNvPr>
            <p:cNvSpPr/>
            <p:nvPr/>
          </p:nvSpPr>
          <p:spPr>
            <a:xfrm>
              <a:off x="0" y="0"/>
              <a:ext cx="4577715" cy="6858000"/>
            </a:xfrm>
            <a:custGeom>
              <a:avLst/>
              <a:gdLst/>
              <a:ahLst/>
              <a:cxnLst/>
              <a:rect l="l" t="t" r="r" b="b"/>
              <a:pathLst>
                <a:path w="4577715" h="6858000">
                  <a:moveTo>
                    <a:pt x="4577207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577207" y="6858000"/>
                  </a:lnTo>
                  <a:lnTo>
                    <a:pt x="45772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6">
              <a:extLst>
                <a:ext uri="{FF2B5EF4-FFF2-40B4-BE49-F238E27FC236}">
                  <a16:creationId xmlns:a16="http://schemas.microsoft.com/office/drawing/2014/main" id="{C95AEF0A-1C43-CD78-0852-18FAB83736B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4632198" cy="2469641"/>
            </a:xfrm>
            <a:prstGeom prst="rect">
              <a:avLst/>
            </a:prstGeom>
          </p:spPr>
        </p:pic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5C9F5C3D-AA3D-E6BD-D344-7B1D64A2BA8F}"/>
                </a:ext>
              </a:extLst>
            </p:cNvPr>
            <p:cNvSpPr/>
            <p:nvPr/>
          </p:nvSpPr>
          <p:spPr>
            <a:xfrm>
              <a:off x="0" y="0"/>
              <a:ext cx="4577715" cy="2286000"/>
            </a:xfrm>
            <a:custGeom>
              <a:avLst/>
              <a:gdLst/>
              <a:ahLst/>
              <a:cxnLst/>
              <a:rect l="l" t="t" r="r" b="b"/>
              <a:pathLst>
                <a:path w="4577715" h="2286000">
                  <a:moveTo>
                    <a:pt x="4577207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4577207" y="2286000"/>
                  </a:lnTo>
                  <a:lnTo>
                    <a:pt x="45772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8">
            <a:extLst>
              <a:ext uri="{FF2B5EF4-FFF2-40B4-BE49-F238E27FC236}">
                <a16:creationId xmlns:a16="http://schemas.microsoft.com/office/drawing/2014/main" id="{8EC2D8F1-4FD8-F4D0-7E20-0D7350F0DB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312674" y="189204"/>
            <a:ext cx="9144000" cy="1256240"/>
          </a:xfrm>
          <a:prstGeom prst="rect">
            <a:avLst/>
          </a:prstGeom>
        </p:spPr>
        <p:txBody>
          <a:bodyPr vert="horz" wrap="square" lIns="0" tIns="573531" rIns="0" bIns="0" rtlCol="0">
            <a:spAutoFit/>
          </a:bodyPr>
          <a:lstStyle/>
          <a:p>
            <a:pPr marL="1121410" algn="l">
              <a:lnSpc>
                <a:spcPct val="100000"/>
              </a:lnSpc>
              <a:spcBef>
                <a:spcPts val="105"/>
              </a:spcBef>
            </a:pPr>
            <a:r>
              <a:rPr dirty="0"/>
              <a:t>Key</a:t>
            </a:r>
            <a:r>
              <a:rPr spc="-125" dirty="0"/>
              <a:t> </a:t>
            </a:r>
            <a:r>
              <a:rPr spc="-10" dirty="0"/>
              <a:t>Approach</a:t>
            </a: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BB9F14E1-DFAC-BD27-BC5D-512986F344D9}"/>
              </a:ext>
            </a:extLst>
          </p:cNvPr>
          <p:cNvSpPr txBox="1"/>
          <p:nvPr/>
        </p:nvSpPr>
        <p:spPr>
          <a:xfrm>
            <a:off x="650240" y="2494864"/>
            <a:ext cx="3291204" cy="3848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375"/>
              </a:lnSpc>
              <a:spcBef>
                <a:spcPts val="95"/>
              </a:spcBef>
            </a:pPr>
            <a:r>
              <a:rPr sz="2200" dirty="0">
                <a:latin typeface="Calibri"/>
                <a:cs typeface="Calibri"/>
              </a:rPr>
              <a:t>Emphasized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Use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of</a:t>
            </a:r>
            <a:r>
              <a:rPr sz="2200" b="1" spc="-40" dirty="0">
                <a:latin typeface="Calibri"/>
                <a:cs typeface="Calibri"/>
              </a:rPr>
              <a:t> </a:t>
            </a:r>
            <a:r>
              <a:rPr sz="2200" b="1" spc="-20" dirty="0">
                <a:latin typeface="Calibri"/>
                <a:cs typeface="Calibri"/>
              </a:rPr>
              <a:t>Data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</a:pPr>
            <a:r>
              <a:rPr sz="2200" dirty="0">
                <a:latin typeface="Calibri"/>
                <a:cs typeface="Calibri"/>
              </a:rPr>
              <a:t>to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Drive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Improvement</a:t>
            </a:r>
            <a:endParaRPr sz="2200">
              <a:latin typeface="Calibri"/>
              <a:cs typeface="Calibri"/>
            </a:endParaRPr>
          </a:p>
          <a:p>
            <a:pPr marL="355600" marR="10160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Leveraged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ATLAS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Protocol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Principal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PLCs</a:t>
            </a:r>
            <a:endParaRPr sz="2200">
              <a:latin typeface="Calibri"/>
              <a:cs typeface="Calibri"/>
            </a:endParaRPr>
          </a:p>
          <a:p>
            <a:pPr marL="354965" indent="-342265">
              <a:lnSpc>
                <a:spcPts val="2375"/>
              </a:lnSpc>
              <a:buFont typeface="Arial"/>
              <a:buChar char="•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Used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NC</a:t>
            </a:r>
            <a:r>
              <a:rPr sz="2200" spc="-20" dirty="0">
                <a:latin typeface="Calibri"/>
                <a:cs typeface="Calibri"/>
              </a:rPr>
              <a:t> Check-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data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to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ts val="2375"/>
              </a:lnSpc>
            </a:pPr>
            <a:r>
              <a:rPr sz="2200" dirty="0">
                <a:latin typeface="Calibri"/>
                <a:cs typeface="Calibri"/>
              </a:rPr>
              <a:t>identify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instructional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gaps</a:t>
            </a:r>
            <a:endParaRPr sz="2200">
              <a:latin typeface="Calibri"/>
              <a:cs typeface="Calibri"/>
            </a:endParaRPr>
          </a:p>
          <a:p>
            <a:pPr marL="355600" marR="552450" indent="-342900">
              <a:lnSpc>
                <a:spcPts val="2110"/>
              </a:lnSpc>
              <a:spcBef>
                <a:spcPts val="515"/>
              </a:spcBef>
              <a:buFont typeface="Arial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Focused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on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targeted interventions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for </a:t>
            </a:r>
            <a:r>
              <a:rPr sz="2200" dirty="0">
                <a:latin typeface="Calibri"/>
                <a:cs typeface="Calibri"/>
              </a:rPr>
              <a:t>subgroups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(Black,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EL, </a:t>
            </a:r>
            <a:r>
              <a:rPr sz="2200" spc="-20" dirty="0">
                <a:latin typeface="Calibri"/>
                <a:cs typeface="Calibri"/>
              </a:rPr>
              <a:t>SWD)</a:t>
            </a:r>
            <a:endParaRPr sz="2200">
              <a:latin typeface="Calibri"/>
              <a:cs typeface="Calibri"/>
            </a:endParaRPr>
          </a:p>
          <a:p>
            <a:pPr marL="355600" marR="130175" indent="-342900">
              <a:lnSpc>
                <a:spcPct val="80000"/>
              </a:lnSpc>
              <a:spcBef>
                <a:spcPts val="550"/>
              </a:spcBef>
              <a:buFont typeface="Arial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Embedded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monthly</a:t>
            </a:r>
            <a:r>
              <a:rPr sz="2200" spc="-12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data </a:t>
            </a:r>
            <a:r>
              <a:rPr sz="2200" dirty="0">
                <a:latin typeface="Calibri"/>
                <a:cs typeface="Calibri"/>
              </a:rPr>
              <a:t>reviews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adjust strategies</a:t>
            </a:r>
            <a:endParaRPr sz="2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6459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5CA35-487A-7A2E-44DD-5C26EBB74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/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5E775740-F0A6-D19A-C233-0B29B8671A9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171319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E3DC5264-CDAB-7AE5-BC21-2163359E1F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60294" y="568578"/>
            <a:ext cx="364426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dirty="0">
                <a:solidFill>
                  <a:srgbClr val="FFFFFF"/>
                </a:solidFill>
              </a:rPr>
              <a:t>Next</a:t>
            </a:r>
            <a:r>
              <a:rPr sz="6600" spc="-225" dirty="0">
                <a:solidFill>
                  <a:srgbClr val="FFFFFF"/>
                </a:solidFill>
              </a:rPr>
              <a:t> </a:t>
            </a:r>
            <a:r>
              <a:rPr sz="6600" spc="-20" dirty="0">
                <a:solidFill>
                  <a:srgbClr val="FFFFFF"/>
                </a:solidFill>
              </a:rPr>
              <a:t>Steps</a:t>
            </a:r>
            <a:endParaRPr sz="6600"/>
          </a:p>
        </p:txBody>
      </p:sp>
      <p:grpSp>
        <p:nvGrpSpPr>
          <p:cNvPr id="7" name="object 4">
            <a:extLst>
              <a:ext uri="{FF2B5EF4-FFF2-40B4-BE49-F238E27FC236}">
                <a16:creationId xmlns:a16="http://schemas.microsoft.com/office/drawing/2014/main" id="{E946DF65-A19C-A490-5831-235C22B1CB0D}"/>
              </a:ext>
            </a:extLst>
          </p:cNvPr>
          <p:cNvGrpSpPr/>
          <p:nvPr/>
        </p:nvGrpSpPr>
        <p:grpSpPr>
          <a:xfrm>
            <a:off x="952500" y="2924568"/>
            <a:ext cx="1525270" cy="1059180"/>
            <a:chOff x="952500" y="2924568"/>
            <a:chExt cx="1525270" cy="1059180"/>
          </a:xfrm>
        </p:grpSpPr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9B6DEDF-84EA-3A86-629D-244148CA2EB5}"/>
                </a:ext>
              </a:extLst>
            </p:cNvPr>
            <p:cNvSpPr/>
            <p:nvPr/>
          </p:nvSpPr>
          <p:spPr>
            <a:xfrm>
              <a:off x="1510537" y="3394837"/>
              <a:ext cx="819150" cy="0"/>
            </a:xfrm>
            <a:custGeom>
              <a:avLst/>
              <a:gdLst/>
              <a:ahLst/>
              <a:cxnLst/>
              <a:rect l="l" t="t" r="r" b="b"/>
              <a:pathLst>
                <a:path w="819150">
                  <a:moveTo>
                    <a:pt x="818781" y="0"/>
                  </a:moveTo>
                  <a:lnTo>
                    <a:pt x="0" y="0"/>
                  </a:lnTo>
                  <a:lnTo>
                    <a:pt x="818781" y="0"/>
                  </a:lnTo>
                  <a:close/>
                </a:path>
              </a:pathLst>
            </a:custGeom>
            <a:solidFill>
              <a:srgbClr val="E8D0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F06219E7-1D5C-97CB-5B93-A5C47DCE51A8}"/>
                </a:ext>
              </a:extLst>
            </p:cNvPr>
            <p:cNvSpPr/>
            <p:nvPr/>
          </p:nvSpPr>
          <p:spPr>
            <a:xfrm>
              <a:off x="1510537" y="3394766"/>
              <a:ext cx="819150" cy="635"/>
            </a:xfrm>
            <a:custGeom>
              <a:avLst/>
              <a:gdLst/>
              <a:ahLst/>
              <a:cxnLst/>
              <a:rect l="l" t="t" r="r" b="b"/>
              <a:pathLst>
                <a:path w="819150" h="635">
                  <a:moveTo>
                    <a:pt x="0" y="70"/>
                  </a:moveTo>
                  <a:lnTo>
                    <a:pt x="818781" y="7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8D0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7">
              <a:extLst>
                <a:ext uri="{FF2B5EF4-FFF2-40B4-BE49-F238E27FC236}">
                  <a16:creationId xmlns:a16="http://schemas.microsoft.com/office/drawing/2014/main" id="{CE11EA7B-BACC-5E0D-62F3-AB1DAD9A338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73693" y="3321240"/>
              <a:ext cx="103631" cy="186436"/>
            </a:xfrm>
            <a:prstGeom prst="rect">
              <a:avLst/>
            </a:prstGeom>
          </p:spPr>
        </p:pic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62C6AFC3-5FD2-1AE6-A672-532E320A398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2500" y="2958071"/>
              <a:ext cx="906792" cy="908316"/>
            </a:xfrm>
            <a:prstGeom prst="rect">
              <a:avLst/>
            </a:prstGeom>
          </p:spPr>
        </p:pic>
        <p:pic>
          <p:nvPicPr>
            <p:cNvPr id="12" name="object 9">
              <a:extLst>
                <a:ext uri="{FF2B5EF4-FFF2-40B4-BE49-F238E27FC236}">
                  <a16:creationId xmlns:a16="http://schemas.microsoft.com/office/drawing/2014/main" id="{8A33130E-6BE8-DFE4-5C0B-E9431E1A15D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0788" y="2924568"/>
              <a:ext cx="871740" cy="1059167"/>
            </a:xfrm>
            <a:prstGeom prst="rect">
              <a:avLst/>
            </a:prstGeom>
          </p:spPr>
        </p:pic>
        <p:pic>
          <p:nvPicPr>
            <p:cNvPr id="13" name="object 10">
              <a:extLst>
                <a:ext uri="{FF2B5EF4-FFF2-40B4-BE49-F238E27FC236}">
                  <a16:creationId xmlns:a16="http://schemas.microsoft.com/office/drawing/2014/main" id="{BA8377F2-1310-0D0D-8C3C-AB5CFE167CA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9172" y="2985770"/>
              <a:ext cx="817943" cy="818006"/>
            </a:xfrm>
            <a:prstGeom prst="rect">
              <a:avLst/>
            </a:prstGeom>
          </p:spPr>
        </p:pic>
        <p:sp>
          <p:nvSpPr>
            <p:cNvPr id="14" name="object 11">
              <a:extLst>
                <a:ext uri="{FF2B5EF4-FFF2-40B4-BE49-F238E27FC236}">
                  <a16:creationId xmlns:a16="http://schemas.microsoft.com/office/drawing/2014/main" id="{35CEA8DC-3400-E77D-A2F5-9A6E710D4DDE}"/>
                </a:ext>
              </a:extLst>
            </p:cNvPr>
            <p:cNvSpPr/>
            <p:nvPr/>
          </p:nvSpPr>
          <p:spPr>
            <a:xfrm>
              <a:off x="999172" y="2985770"/>
              <a:ext cx="818515" cy="818515"/>
            </a:xfrm>
            <a:custGeom>
              <a:avLst/>
              <a:gdLst/>
              <a:ahLst/>
              <a:cxnLst/>
              <a:rect l="l" t="t" r="r" b="b"/>
              <a:pathLst>
                <a:path w="818514" h="818514">
                  <a:moveTo>
                    <a:pt x="0" y="409066"/>
                  </a:moveTo>
                  <a:lnTo>
                    <a:pt x="2751" y="361359"/>
                  </a:lnTo>
                  <a:lnTo>
                    <a:pt x="10802" y="315268"/>
                  </a:lnTo>
                  <a:lnTo>
                    <a:pt x="23844" y="271100"/>
                  </a:lnTo>
                  <a:lnTo>
                    <a:pt x="41572" y="229164"/>
                  </a:lnTo>
                  <a:lnTo>
                    <a:pt x="63677" y="189765"/>
                  </a:lnTo>
                  <a:lnTo>
                    <a:pt x="89854" y="153211"/>
                  </a:lnTo>
                  <a:lnTo>
                    <a:pt x="119795" y="119808"/>
                  </a:lnTo>
                  <a:lnTo>
                    <a:pt x="153194" y="89863"/>
                  </a:lnTo>
                  <a:lnTo>
                    <a:pt x="189743" y="63683"/>
                  </a:lnTo>
                  <a:lnTo>
                    <a:pt x="229135" y="41576"/>
                  </a:lnTo>
                  <a:lnTo>
                    <a:pt x="271065" y="23846"/>
                  </a:lnTo>
                  <a:lnTo>
                    <a:pt x="315224" y="10803"/>
                  </a:lnTo>
                  <a:lnTo>
                    <a:pt x="361305" y="2751"/>
                  </a:lnTo>
                  <a:lnTo>
                    <a:pt x="409003" y="0"/>
                  </a:lnTo>
                  <a:lnTo>
                    <a:pt x="456709" y="2751"/>
                  </a:lnTo>
                  <a:lnTo>
                    <a:pt x="502795" y="10803"/>
                  </a:lnTo>
                  <a:lnTo>
                    <a:pt x="546954" y="23846"/>
                  </a:lnTo>
                  <a:lnTo>
                    <a:pt x="588880" y="41576"/>
                  </a:lnTo>
                  <a:lnTo>
                    <a:pt x="628267" y="63683"/>
                  </a:lnTo>
                  <a:lnTo>
                    <a:pt x="664808" y="89863"/>
                  </a:lnTo>
                  <a:lnTo>
                    <a:pt x="698198" y="119808"/>
                  </a:lnTo>
                  <a:lnTo>
                    <a:pt x="728129" y="153211"/>
                  </a:lnTo>
                  <a:lnTo>
                    <a:pt x="754296" y="189765"/>
                  </a:lnTo>
                  <a:lnTo>
                    <a:pt x="776392" y="229164"/>
                  </a:lnTo>
                  <a:lnTo>
                    <a:pt x="794111" y="271100"/>
                  </a:lnTo>
                  <a:lnTo>
                    <a:pt x="807147" y="315268"/>
                  </a:lnTo>
                  <a:lnTo>
                    <a:pt x="815193" y="361359"/>
                  </a:lnTo>
                  <a:lnTo>
                    <a:pt x="817943" y="409066"/>
                  </a:lnTo>
                  <a:lnTo>
                    <a:pt x="815193" y="456773"/>
                  </a:lnTo>
                  <a:lnTo>
                    <a:pt x="807147" y="502858"/>
                  </a:lnTo>
                  <a:lnTo>
                    <a:pt x="794111" y="547018"/>
                  </a:lnTo>
                  <a:lnTo>
                    <a:pt x="776392" y="588944"/>
                  </a:lnTo>
                  <a:lnTo>
                    <a:pt x="754296" y="628331"/>
                  </a:lnTo>
                  <a:lnTo>
                    <a:pt x="728129" y="664872"/>
                  </a:lnTo>
                  <a:lnTo>
                    <a:pt x="698198" y="698261"/>
                  </a:lnTo>
                  <a:lnTo>
                    <a:pt x="664808" y="728193"/>
                  </a:lnTo>
                  <a:lnTo>
                    <a:pt x="628267" y="754360"/>
                  </a:lnTo>
                  <a:lnTo>
                    <a:pt x="588880" y="776456"/>
                  </a:lnTo>
                  <a:lnTo>
                    <a:pt x="546954" y="794175"/>
                  </a:lnTo>
                  <a:lnTo>
                    <a:pt x="502795" y="807210"/>
                  </a:lnTo>
                  <a:lnTo>
                    <a:pt x="456709" y="815256"/>
                  </a:lnTo>
                  <a:lnTo>
                    <a:pt x="409003" y="818006"/>
                  </a:lnTo>
                  <a:lnTo>
                    <a:pt x="361305" y="815256"/>
                  </a:lnTo>
                  <a:lnTo>
                    <a:pt x="315224" y="807210"/>
                  </a:lnTo>
                  <a:lnTo>
                    <a:pt x="271065" y="794175"/>
                  </a:lnTo>
                  <a:lnTo>
                    <a:pt x="229135" y="776456"/>
                  </a:lnTo>
                  <a:lnTo>
                    <a:pt x="189743" y="754360"/>
                  </a:lnTo>
                  <a:lnTo>
                    <a:pt x="153194" y="728193"/>
                  </a:lnTo>
                  <a:lnTo>
                    <a:pt x="119795" y="698261"/>
                  </a:lnTo>
                  <a:lnTo>
                    <a:pt x="89854" y="664872"/>
                  </a:lnTo>
                  <a:lnTo>
                    <a:pt x="63677" y="628331"/>
                  </a:lnTo>
                  <a:lnTo>
                    <a:pt x="41572" y="588944"/>
                  </a:lnTo>
                  <a:lnTo>
                    <a:pt x="23844" y="547018"/>
                  </a:lnTo>
                  <a:lnTo>
                    <a:pt x="10802" y="502858"/>
                  </a:lnTo>
                  <a:lnTo>
                    <a:pt x="2751" y="456773"/>
                  </a:lnTo>
                  <a:lnTo>
                    <a:pt x="0" y="409066"/>
                  </a:lnTo>
                  <a:close/>
                </a:path>
              </a:pathLst>
            </a:custGeom>
            <a:ln w="9525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2">
            <a:extLst>
              <a:ext uri="{FF2B5EF4-FFF2-40B4-BE49-F238E27FC236}">
                <a16:creationId xmlns:a16="http://schemas.microsoft.com/office/drawing/2014/main" id="{948B44D3-37C0-E4CE-AD22-8103026B9D1D}"/>
              </a:ext>
            </a:extLst>
          </p:cNvPr>
          <p:cNvSpPr txBox="1"/>
          <p:nvPr/>
        </p:nvSpPr>
        <p:spPr>
          <a:xfrm>
            <a:off x="1279905" y="3053537"/>
            <a:ext cx="2578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0" dirty="0">
                <a:latin typeface="Calibri"/>
                <a:cs typeface="Calibri"/>
              </a:rPr>
              <a:t>1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16" name="object 13">
            <a:extLst>
              <a:ext uri="{FF2B5EF4-FFF2-40B4-BE49-F238E27FC236}">
                <a16:creationId xmlns:a16="http://schemas.microsoft.com/office/drawing/2014/main" id="{1E827255-8CA1-55F6-F35B-7FF52CEF7AB1}"/>
              </a:ext>
            </a:extLst>
          </p:cNvPr>
          <p:cNvGrpSpPr/>
          <p:nvPr/>
        </p:nvGrpSpPr>
        <p:grpSpPr>
          <a:xfrm>
            <a:off x="482282" y="3964622"/>
            <a:ext cx="1852295" cy="1975485"/>
            <a:chOff x="482282" y="3964622"/>
            <a:chExt cx="1852295" cy="1975485"/>
          </a:xfrm>
        </p:grpSpPr>
        <p:sp>
          <p:nvSpPr>
            <p:cNvPr id="17" name="object 14">
              <a:extLst>
                <a:ext uri="{FF2B5EF4-FFF2-40B4-BE49-F238E27FC236}">
                  <a16:creationId xmlns:a16="http://schemas.microsoft.com/office/drawing/2014/main" id="{4CC05D94-7D24-1AC2-E9DF-3EF714E0A688}"/>
                </a:ext>
              </a:extLst>
            </p:cNvPr>
            <p:cNvSpPr/>
            <p:nvPr/>
          </p:nvSpPr>
          <p:spPr>
            <a:xfrm>
              <a:off x="487044" y="3969384"/>
              <a:ext cx="1842770" cy="1965960"/>
            </a:xfrm>
            <a:custGeom>
              <a:avLst/>
              <a:gdLst/>
              <a:ahLst/>
              <a:cxnLst/>
              <a:rect l="l" t="t" r="r" b="b"/>
              <a:pathLst>
                <a:path w="1842770" h="1965960">
                  <a:moveTo>
                    <a:pt x="1842262" y="368426"/>
                  </a:moveTo>
                  <a:lnTo>
                    <a:pt x="0" y="368426"/>
                  </a:lnTo>
                  <a:lnTo>
                    <a:pt x="0" y="1965553"/>
                  </a:lnTo>
                  <a:lnTo>
                    <a:pt x="1842262" y="1965553"/>
                  </a:lnTo>
                  <a:lnTo>
                    <a:pt x="1842262" y="368426"/>
                  </a:lnTo>
                  <a:close/>
                </a:path>
                <a:path w="1842770" h="1965960">
                  <a:moveTo>
                    <a:pt x="921131" y="0"/>
                  </a:moveTo>
                  <a:lnTo>
                    <a:pt x="552678" y="368426"/>
                  </a:lnTo>
                  <a:lnTo>
                    <a:pt x="1289558" y="368426"/>
                  </a:lnTo>
                  <a:lnTo>
                    <a:pt x="921131" y="0"/>
                  </a:lnTo>
                  <a:close/>
                </a:path>
              </a:pathLst>
            </a:custGeom>
            <a:solidFill>
              <a:srgbClr val="E8D6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5">
              <a:extLst>
                <a:ext uri="{FF2B5EF4-FFF2-40B4-BE49-F238E27FC236}">
                  <a16:creationId xmlns:a16="http://schemas.microsoft.com/office/drawing/2014/main" id="{B4C9D8B2-1D28-4A02-D947-781F298DAABE}"/>
                </a:ext>
              </a:extLst>
            </p:cNvPr>
            <p:cNvSpPr/>
            <p:nvPr/>
          </p:nvSpPr>
          <p:spPr>
            <a:xfrm>
              <a:off x="487044" y="3969384"/>
              <a:ext cx="1842770" cy="1965960"/>
            </a:xfrm>
            <a:custGeom>
              <a:avLst/>
              <a:gdLst/>
              <a:ahLst/>
              <a:cxnLst/>
              <a:rect l="l" t="t" r="r" b="b"/>
              <a:pathLst>
                <a:path w="1842770" h="1965960">
                  <a:moveTo>
                    <a:pt x="0" y="368426"/>
                  </a:moveTo>
                  <a:lnTo>
                    <a:pt x="552678" y="368426"/>
                  </a:lnTo>
                  <a:lnTo>
                    <a:pt x="921131" y="0"/>
                  </a:lnTo>
                  <a:lnTo>
                    <a:pt x="1289558" y="368426"/>
                  </a:lnTo>
                  <a:lnTo>
                    <a:pt x="1842262" y="368426"/>
                  </a:lnTo>
                  <a:lnTo>
                    <a:pt x="1842262" y="1965553"/>
                  </a:lnTo>
                  <a:lnTo>
                    <a:pt x="0" y="1965553"/>
                  </a:lnTo>
                  <a:lnTo>
                    <a:pt x="0" y="368426"/>
                  </a:lnTo>
                  <a:close/>
                </a:path>
              </a:pathLst>
            </a:custGeom>
            <a:ln w="9525">
              <a:solidFill>
                <a:srgbClr val="E8D6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6">
            <a:extLst>
              <a:ext uri="{FF2B5EF4-FFF2-40B4-BE49-F238E27FC236}">
                <a16:creationId xmlns:a16="http://schemas.microsoft.com/office/drawing/2014/main" id="{85C65C93-AF71-79EB-DFE2-EEB273CBCCED}"/>
              </a:ext>
            </a:extLst>
          </p:cNvPr>
          <p:cNvSpPr txBox="1"/>
          <p:nvPr/>
        </p:nvSpPr>
        <p:spPr>
          <a:xfrm>
            <a:off x="657859" y="4457446"/>
            <a:ext cx="1498600" cy="93853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 indent="-1270" algn="ctr">
              <a:lnSpc>
                <a:spcPct val="91500"/>
              </a:lnSpc>
              <a:spcBef>
                <a:spcPts val="259"/>
              </a:spcBef>
            </a:pPr>
            <a:r>
              <a:rPr lang="en-US" sz="1600" dirty="0">
                <a:latin typeface="Calibri"/>
                <a:cs typeface="Calibri"/>
              </a:rPr>
              <a:t>Update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begin </a:t>
            </a:r>
            <a:r>
              <a:rPr sz="1600" dirty="0">
                <a:latin typeface="Calibri"/>
                <a:cs typeface="Calibri"/>
              </a:rPr>
              <a:t>implementing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dirty="0">
                <a:latin typeface="Calibri"/>
                <a:cs typeface="Calibri"/>
              </a:rPr>
              <a:t>district's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strategic </a:t>
            </a:r>
            <a:r>
              <a:rPr sz="1600" spc="-20" dirty="0">
                <a:latin typeface="Calibri"/>
                <a:cs typeface="Calibri"/>
              </a:rPr>
              <a:t>plan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20" name="object 17">
            <a:extLst>
              <a:ext uri="{FF2B5EF4-FFF2-40B4-BE49-F238E27FC236}">
                <a16:creationId xmlns:a16="http://schemas.microsoft.com/office/drawing/2014/main" id="{1F8D143A-B6A2-37F7-6211-9EB852A12A91}"/>
              </a:ext>
            </a:extLst>
          </p:cNvPr>
          <p:cNvGrpSpPr/>
          <p:nvPr/>
        </p:nvGrpSpPr>
        <p:grpSpPr>
          <a:xfrm>
            <a:off x="2529268" y="2924530"/>
            <a:ext cx="1995170" cy="1061085"/>
            <a:chOff x="2529268" y="2924530"/>
            <a:chExt cx="1995170" cy="1061085"/>
          </a:xfrm>
        </p:grpSpPr>
        <p:sp>
          <p:nvSpPr>
            <p:cNvPr id="21" name="object 18">
              <a:extLst>
                <a:ext uri="{FF2B5EF4-FFF2-40B4-BE49-F238E27FC236}">
                  <a16:creationId xmlns:a16="http://schemas.microsoft.com/office/drawing/2014/main" id="{47667FCC-A498-D92D-D46B-EE5CB52AE56C}"/>
                </a:ext>
              </a:extLst>
            </p:cNvPr>
            <p:cNvSpPr/>
            <p:nvPr/>
          </p:nvSpPr>
          <p:spPr>
            <a:xfrm>
              <a:off x="2534030" y="3395090"/>
              <a:ext cx="1842770" cy="0"/>
            </a:xfrm>
            <a:custGeom>
              <a:avLst/>
              <a:gdLst/>
              <a:ahLst/>
              <a:cxnLst/>
              <a:rect l="l" t="t" r="r" b="b"/>
              <a:pathLst>
                <a:path w="1842770">
                  <a:moveTo>
                    <a:pt x="1842262" y="0"/>
                  </a:moveTo>
                  <a:lnTo>
                    <a:pt x="0" y="0"/>
                  </a:lnTo>
                  <a:lnTo>
                    <a:pt x="1842262" y="0"/>
                  </a:lnTo>
                  <a:close/>
                </a:path>
              </a:pathLst>
            </a:custGeom>
            <a:solidFill>
              <a:srgbClr val="E8DA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9">
              <a:extLst>
                <a:ext uri="{FF2B5EF4-FFF2-40B4-BE49-F238E27FC236}">
                  <a16:creationId xmlns:a16="http://schemas.microsoft.com/office/drawing/2014/main" id="{8507DAB7-502E-511A-1F9B-D70C35CCB3EB}"/>
                </a:ext>
              </a:extLst>
            </p:cNvPr>
            <p:cNvSpPr/>
            <p:nvPr/>
          </p:nvSpPr>
          <p:spPr>
            <a:xfrm>
              <a:off x="2534030" y="3395018"/>
              <a:ext cx="1842770" cy="635"/>
            </a:xfrm>
            <a:custGeom>
              <a:avLst/>
              <a:gdLst/>
              <a:ahLst/>
              <a:cxnLst/>
              <a:rect l="l" t="t" r="r" b="b"/>
              <a:pathLst>
                <a:path w="1842770" h="635">
                  <a:moveTo>
                    <a:pt x="0" y="72"/>
                  </a:moveTo>
                  <a:lnTo>
                    <a:pt x="1842262" y="7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8DA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0">
              <a:extLst>
                <a:ext uri="{FF2B5EF4-FFF2-40B4-BE49-F238E27FC236}">
                  <a16:creationId xmlns:a16="http://schemas.microsoft.com/office/drawing/2014/main" id="{60DB2A0F-3998-758B-1B36-1C3A1C4A1832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20679" y="3321494"/>
              <a:ext cx="103632" cy="186562"/>
            </a:xfrm>
            <a:prstGeom prst="rect">
              <a:avLst/>
            </a:prstGeom>
          </p:spPr>
        </p:pic>
        <p:pic>
          <p:nvPicPr>
            <p:cNvPr id="24" name="object 21">
              <a:extLst>
                <a:ext uri="{FF2B5EF4-FFF2-40B4-BE49-F238E27FC236}">
                  <a16:creationId xmlns:a16="http://schemas.microsoft.com/office/drawing/2014/main" id="{4E4993F2-310B-78EE-5923-C068E46E317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99231" y="2958071"/>
              <a:ext cx="908316" cy="908316"/>
            </a:xfrm>
            <a:prstGeom prst="rect">
              <a:avLst/>
            </a:prstGeom>
          </p:spPr>
        </p:pic>
        <p:pic>
          <p:nvPicPr>
            <p:cNvPr id="25" name="object 22">
              <a:extLst>
                <a:ext uri="{FF2B5EF4-FFF2-40B4-BE49-F238E27FC236}">
                  <a16:creationId xmlns:a16="http://schemas.microsoft.com/office/drawing/2014/main" id="{6A28752A-E35D-E089-F0F8-F17E646736C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17519" y="2924530"/>
              <a:ext cx="871740" cy="1060729"/>
            </a:xfrm>
            <a:prstGeom prst="rect">
              <a:avLst/>
            </a:prstGeom>
          </p:spPr>
        </p:pic>
        <p:pic>
          <p:nvPicPr>
            <p:cNvPr id="26" name="object 23">
              <a:extLst>
                <a:ext uri="{FF2B5EF4-FFF2-40B4-BE49-F238E27FC236}">
                  <a16:creationId xmlns:a16="http://schemas.microsoft.com/office/drawing/2014/main" id="{F8AD2361-53FC-C7D2-7E80-627B4D38A4C1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46094" y="2986023"/>
              <a:ext cx="818007" cy="818007"/>
            </a:xfrm>
            <a:prstGeom prst="rect">
              <a:avLst/>
            </a:prstGeom>
          </p:spPr>
        </p:pic>
        <p:sp>
          <p:nvSpPr>
            <p:cNvPr id="27" name="object 24">
              <a:extLst>
                <a:ext uri="{FF2B5EF4-FFF2-40B4-BE49-F238E27FC236}">
                  <a16:creationId xmlns:a16="http://schemas.microsoft.com/office/drawing/2014/main" id="{691A238C-73A9-B5FE-463C-85F4753CEF54}"/>
                </a:ext>
              </a:extLst>
            </p:cNvPr>
            <p:cNvSpPr/>
            <p:nvPr/>
          </p:nvSpPr>
          <p:spPr>
            <a:xfrm>
              <a:off x="3046094" y="2986023"/>
              <a:ext cx="818515" cy="818515"/>
            </a:xfrm>
            <a:custGeom>
              <a:avLst/>
              <a:gdLst/>
              <a:ahLst/>
              <a:cxnLst/>
              <a:rect l="l" t="t" r="r" b="b"/>
              <a:pathLst>
                <a:path w="818514" h="818514">
                  <a:moveTo>
                    <a:pt x="0" y="409066"/>
                  </a:moveTo>
                  <a:lnTo>
                    <a:pt x="2751" y="361359"/>
                  </a:lnTo>
                  <a:lnTo>
                    <a:pt x="10803" y="315268"/>
                  </a:lnTo>
                  <a:lnTo>
                    <a:pt x="23846" y="271100"/>
                  </a:lnTo>
                  <a:lnTo>
                    <a:pt x="41576" y="229164"/>
                  </a:lnTo>
                  <a:lnTo>
                    <a:pt x="63683" y="189765"/>
                  </a:lnTo>
                  <a:lnTo>
                    <a:pt x="89863" y="153211"/>
                  </a:lnTo>
                  <a:lnTo>
                    <a:pt x="119808" y="119808"/>
                  </a:lnTo>
                  <a:lnTo>
                    <a:pt x="153211" y="89863"/>
                  </a:lnTo>
                  <a:lnTo>
                    <a:pt x="189765" y="63683"/>
                  </a:lnTo>
                  <a:lnTo>
                    <a:pt x="229164" y="41576"/>
                  </a:lnTo>
                  <a:lnTo>
                    <a:pt x="271100" y="23846"/>
                  </a:lnTo>
                  <a:lnTo>
                    <a:pt x="315268" y="10803"/>
                  </a:lnTo>
                  <a:lnTo>
                    <a:pt x="361359" y="2751"/>
                  </a:lnTo>
                  <a:lnTo>
                    <a:pt x="409067" y="0"/>
                  </a:lnTo>
                  <a:lnTo>
                    <a:pt x="456749" y="2751"/>
                  </a:lnTo>
                  <a:lnTo>
                    <a:pt x="502818" y="10803"/>
                  </a:lnTo>
                  <a:lnTo>
                    <a:pt x="546967" y="23846"/>
                  </a:lnTo>
                  <a:lnTo>
                    <a:pt x="588888" y="41576"/>
                  </a:lnTo>
                  <a:lnTo>
                    <a:pt x="628274" y="63683"/>
                  </a:lnTo>
                  <a:lnTo>
                    <a:pt x="664819" y="89863"/>
                  </a:lnTo>
                  <a:lnTo>
                    <a:pt x="698214" y="119808"/>
                  </a:lnTo>
                  <a:lnTo>
                    <a:pt x="728153" y="153211"/>
                  </a:lnTo>
                  <a:lnTo>
                    <a:pt x="754328" y="189765"/>
                  </a:lnTo>
                  <a:lnTo>
                    <a:pt x="776433" y="229164"/>
                  </a:lnTo>
                  <a:lnTo>
                    <a:pt x="794161" y="271100"/>
                  </a:lnTo>
                  <a:lnTo>
                    <a:pt x="807204" y="315268"/>
                  </a:lnTo>
                  <a:lnTo>
                    <a:pt x="815255" y="361359"/>
                  </a:lnTo>
                  <a:lnTo>
                    <a:pt x="818007" y="409066"/>
                  </a:lnTo>
                  <a:lnTo>
                    <a:pt x="815255" y="456773"/>
                  </a:lnTo>
                  <a:lnTo>
                    <a:pt x="807204" y="502858"/>
                  </a:lnTo>
                  <a:lnTo>
                    <a:pt x="794161" y="547018"/>
                  </a:lnTo>
                  <a:lnTo>
                    <a:pt x="776433" y="588944"/>
                  </a:lnTo>
                  <a:lnTo>
                    <a:pt x="754328" y="628331"/>
                  </a:lnTo>
                  <a:lnTo>
                    <a:pt x="728153" y="664872"/>
                  </a:lnTo>
                  <a:lnTo>
                    <a:pt x="698214" y="698261"/>
                  </a:lnTo>
                  <a:lnTo>
                    <a:pt x="664819" y="728193"/>
                  </a:lnTo>
                  <a:lnTo>
                    <a:pt x="628274" y="754360"/>
                  </a:lnTo>
                  <a:lnTo>
                    <a:pt x="588888" y="776456"/>
                  </a:lnTo>
                  <a:lnTo>
                    <a:pt x="546967" y="794175"/>
                  </a:lnTo>
                  <a:lnTo>
                    <a:pt x="502818" y="807210"/>
                  </a:lnTo>
                  <a:lnTo>
                    <a:pt x="456749" y="815256"/>
                  </a:lnTo>
                  <a:lnTo>
                    <a:pt x="409067" y="818007"/>
                  </a:lnTo>
                  <a:lnTo>
                    <a:pt x="361359" y="815256"/>
                  </a:lnTo>
                  <a:lnTo>
                    <a:pt x="315268" y="807210"/>
                  </a:lnTo>
                  <a:lnTo>
                    <a:pt x="271100" y="794175"/>
                  </a:lnTo>
                  <a:lnTo>
                    <a:pt x="229164" y="776456"/>
                  </a:lnTo>
                  <a:lnTo>
                    <a:pt x="189765" y="754360"/>
                  </a:lnTo>
                  <a:lnTo>
                    <a:pt x="153211" y="728193"/>
                  </a:lnTo>
                  <a:lnTo>
                    <a:pt x="119808" y="698261"/>
                  </a:lnTo>
                  <a:lnTo>
                    <a:pt x="89863" y="664872"/>
                  </a:lnTo>
                  <a:lnTo>
                    <a:pt x="63683" y="628331"/>
                  </a:lnTo>
                  <a:lnTo>
                    <a:pt x="41576" y="588944"/>
                  </a:lnTo>
                  <a:lnTo>
                    <a:pt x="23846" y="547018"/>
                  </a:lnTo>
                  <a:lnTo>
                    <a:pt x="10803" y="502858"/>
                  </a:lnTo>
                  <a:lnTo>
                    <a:pt x="2751" y="456773"/>
                  </a:lnTo>
                  <a:lnTo>
                    <a:pt x="0" y="409066"/>
                  </a:lnTo>
                  <a:close/>
                </a:path>
              </a:pathLst>
            </a:custGeom>
            <a:ln w="9525">
              <a:solidFill>
                <a:srgbClr val="BD83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5">
            <a:extLst>
              <a:ext uri="{FF2B5EF4-FFF2-40B4-BE49-F238E27FC236}">
                <a16:creationId xmlns:a16="http://schemas.microsoft.com/office/drawing/2014/main" id="{F36639FA-91AD-452D-A20F-0C02FEA2EE08}"/>
              </a:ext>
            </a:extLst>
          </p:cNvPr>
          <p:cNvSpPr txBox="1"/>
          <p:nvPr/>
        </p:nvSpPr>
        <p:spPr>
          <a:xfrm>
            <a:off x="3327272" y="3054222"/>
            <a:ext cx="257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0" dirty="0">
                <a:latin typeface="Calibri"/>
                <a:cs typeface="Calibri"/>
              </a:rPr>
              <a:t>2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29" name="object 26">
            <a:extLst>
              <a:ext uri="{FF2B5EF4-FFF2-40B4-BE49-F238E27FC236}">
                <a16:creationId xmlns:a16="http://schemas.microsoft.com/office/drawing/2014/main" id="{7A89D804-DBC9-5BCF-00EB-89C9E86C5236}"/>
              </a:ext>
            </a:extLst>
          </p:cNvPr>
          <p:cNvGrpSpPr/>
          <p:nvPr/>
        </p:nvGrpSpPr>
        <p:grpSpPr>
          <a:xfrm>
            <a:off x="2529268" y="3965130"/>
            <a:ext cx="1852295" cy="1975485"/>
            <a:chOff x="2529268" y="3965130"/>
            <a:chExt cx="1852295" cy="1975485"/>
          </a:xfrm>
        </p:grpSpPr>
        <p:sp>
          <p:nvSpPr>
            <p:cNvPr id="30" name="object 27">
              <a:extLst>
                <a:ext uri="{FF2B5EF4-FFF2-40B4-BE49-F238E27FC236}">
                  <a16:creationId xmlns:a16="http://schemas.microsoft.com/office/drawing/2014/main" id="{C69A9D24-2E54-084C-32CA-9F4C0A3392D4}"/>
                </a:ext>
              </a:extLst>
            </p:cNvPr>
            <p:cNvSpPr/>
            <p:nvPr/>
          </p:nvSpPr>
          <p:spPr>
            <a:xfrm>
              <a:off x="2534030" y="3969892"/>
              <a:ext cx="1842770" cy="1965960"/>
            </a:xfrm>
            <a:custGeom>
              <a:avLst/>
              <a:gdLst/>
              <a:ahLst/>
              <a:cxnLst/>
              <a:rect l="l" t="t" r="r" b="b"/>
              <a:pathLst>
                <a:path w="1842770" h="1965960">
                  <a:moveTo>
                    <a:pt x="1842261" y="368426"/>
                  </a:moveTo>
                  <a:lnTo>
                    <a:pt x="0" y="368426"/>
                  </a:lnTo>
                  <a:lnTo>
                    <a:pt x="0" y="1965629"/>
                  </a:lnTo>
                  <a:lnTo>
                    <a:pt x="1842261" y="1965629"/>
                  </a:lnTo>
                  <a:lnTo>
                    <a:pt x="1842261" y="368426"/>
                  </a:lnTo>
                  <a:close/>
                </a:path>
                <a:path w="1842770" h="1965960">
                  <a:moveTo>
                    <a:pt x="921131" y="0"/>
                  </a:moveTo>
                  <a:lnTo>
                    <a:pt x="552704" y="368426"/>
                  </a:lnTo>
                  <a:lnTo>
                    <a:pt x="1289558" y="368426"/>
                  </a:lnTo>
                  <a:lnTo>
                    <a:pt x="921131" y="0"/>
                  </a:lnTo>
                  <a:close/>
                </a:path>
              </a:pathLst>
            </a:custGeom>
            <a:solidFill>
              <a:srgbClr val="E8DF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8">
              <a:extLst>
                <a:ext uri="{FF2B5EF4-FFF2-40B4-BE49-F238E27FC236}">
                  <a16:creationId xmlns:a16="http://schemas.microsoft.com/office/drawing/2014/main" id="{A50DAF1F-49E6-3A9F-295F-5B80C1C1D391}"/>
                </a:ext>
              </a:extLst>
            </p:cNvPr>
            <p:cNvSpPr/>
            <p:nvPr/>
          </p:nvSpPr>
          <p:spPr>
            <a:xfrm>
              <a:off x="2534030" y="3969892"/>
              <a:ext cx="1842770" cy="1965960"/>
            </a:xfrm>
            <a:custGeom>
              <a:avLst/>
              <a:gdLst/>
              <a:ahLst/>
              <a:cxnLst/>
              <a:rect l="l" t="t" r="r" b="b"/>
              <a:pathLst>
                <a:path w="1842770" h="1965960">
                  <a:moveTo>
                    <a:pt x="0" y="368426"/>
                  </a:moveTo>
                  <a:lnTo>
                    <a:pt x="552704" y="368426"/>
                  </a:lnTo>
                  <a:lnTo>
                    <a:pt x="921131" y="0"/>
                  </a:lnTo>
                  <a:lnTo>
                    <a:pt x="1289558" y="368426"/>
                  </a:lnTo>
                  <a:lnTo>
                    <a:pt x="1842261" y="368426"/>
                  </a:lnTo>
                  <a:lnTo>
                    <a:pt x="1842261" y="1965629"/>
                  </a:lnTo>
                  <a:lnTo>
                    <a:pt x="0" y="1965629"/>
                  </a:lnTo>
                  <a:lnTo>
                    <a:pt x="0" y="368426"/>
                  </a:lnTo>
                  <a:close/>
                </a:path>
              </a:pathLst>
            </a:custGeom>
            <a:ln w="9525">
              <a:solidFill>
                <a:srgbClr val="E8DF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29">
            <a:extLst>
              <a:ext uri="{FF2B5EF4-FFF2-40B4-BE49-F238E27FC236}">
                <a16:creationId xmlns:a16="http://schemas.microsoft.com/office/drawing/2014/main" id="{81338128-4D28-498C-56C6-BC7104370DA3}"/>
              </a:ext>
            </a:extLst>
          </p:cNvPr>
          <p:cNvSpPr txBox="1"/>
          <p:nvPr/>
        </p:nvSpPr>
        <p:spPr>
          <a:xfrm>
            <a:off x="2785998" y="4458080"/>
            <a:ext cx="1338580" cy="138493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 indent="-1905" algn="ctr">
              <a:lnSpc>
                <a:spcPct val="91500"/>
              </a:lnSpc>
              <a:spcBef>
                <a:spcPts val="259"/>
              </a:spcBef>
            </a:pPr>
            <a:r>
              <a:rPr sz="1600" spc="-10" dirty="0">
                <a:latin typeface="Calibri"/>
                <a:cs typeface="Calibri"/>
              </a:rPr>
              <a:t>Expand professional development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to </a:t>
            </a:r>
            <a:r>
              <a:rPr sz="1600" spc="-10" dirty="0">
                <a:latin typeface="Calibri"/>
                <a:cs typeface="Calibri"/>
              </a:rPr>
              <a:t>enhance instructional practices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3" name="object 30">
            <a:extLst>
              <a:ext uri="{FF2B5EF4-FFF2-40B4-BE49-F238E27FC236}">
                <a16:creationId xmlns:a16="http://schemas.microsoft.com/office/drawing/2014/main" id="{5FA4A6AE-6E05-F0BD-BED2-E2DF3C3F67B0}"/>
              </a:ext>
            </a:extLst>
          </p:cNvPr>
          <p:cNvGrpSpPr/>
          <p:nvPr/>
        </p:nvGrpSpPr>
        <p:grpSpPr>
          <a:xfrm>
            <a:off x="4576254" y="2924530"/>
            <a:ext cx="1995170" cy="1061085"/>
            <a:chOff x="4576254" y="2924530"/>
            <a:chExt cx="1995170" cy="1061085"/>
          </a:xfrm>
        </p:grpSpPr>
        <p:sp>
          <p:nvSpPr>
            <p:cNvPr id="34" name="object 31">
              <a:extLst>
                <a:ext uri="{FF2B5EF4-FFF2-40B4-BE49-F238E27FC236}">
                  <a16:creationId xmlns:a16="http://schemas.microsoft.com/office/drawing/2014/main" id="{0D9BE68D-DBBC-23BC-44A4-19EC1063F5EF}"/>
                </a:ext>
              </a:extLst>
            </p:cNvPr>
            <p:cNvSpPr/>
            <p:nvPr/>
          </p:nvSpPr>
          <p:spPr>
            <a:xfrm>
              <a:off x="4581016" y="3395090"/>
              <a:ext cx="1842770" cy="0"/>
            </a:xfrm>
            <a:custGeom>
              <a:avLst/>
              <a:gdLst/>
              <a:ahLst/>
              <a:cxnLst/>
              <a:rect l="l" t="t" r="r" b="b"/>
              <a:pathLst>
                <a:path w="1842770">
                  <a:moveTo>
                    <a:pt x="1842262" y="0"/>
                  </a:moveTo>
                  <a:lnTo>
                    <a:pt x="0" y="0"/>
                  </a:lnTo>
                  <a:lnTo>
                    <a:pt x="1842262" y="0"/>
                  </a:lnTo>
                  <a:close/>
                </a:path>
              </a:pathLst>
            </a:custGeom>
            <a:solidFill>
              <a:srgbClr val="E8E2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2">
              <a:extLst>
                <a:ext uri="{FF2B5EF4-FFF2-40B4-BE49-F238E27FC236}">
                  <a16:creationId xmlns:a16="http://schemas.microsoft.com/office/drawing/2014/main" id="{0FD3C616-9B3B-A52D-F15F-DA030B451A53}"/>
                </a:ext>
              </a:extLst>
            </p:cNvPr>
            <p:cNvSpPr/>
            <p:nvPr/>
          </p:nvSpPr>
          <p:spPr>
            <a:xfrm>
              <a:off x="4581016" y="3395018"/>
              <a:ext cx="1842770" cy="635"/>
            </a:xfrm>
            <a:custGeom>
              <a:avLst/>
              <a:gdLst/>
              <a:ahLst/>
              <a:cxnLst/>
              <a:rect l="l" t="t" r="r" b="b"/>
              <a:pathLst>
                <a:path w="1842770" h="635">
                  <a:moveTo>
                    <a:pt x="0" y="72"/>
                  </a:moveTo>
                  <a:lnTo>
                    <a:pt x="1842262" y="7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8E2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3">
              <a:extLst>
                <a:ext uri="{FF2B5EF4-FFF2-40B4-BE49-F238E27FC236}">
                  <a16:creationId xmlns:a16="http://schemas.microsoft.com/office/drawing/2014/main" id="{8964A637-82F9-B5B3-0D9B-0C4987B21992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67665" y="3321494"/>
              <a:ext cx="103631" cy="186562"/>
            </a:xfrm>
            <a:prstGeom prst="rect">
              <a:avLst/>
            </a:prstGeom>
          </p:spPr>
        </p:pic>
        <p:pic>
          <p:nvPicPr>
            <p:cNvPr id="37" name="object 34">
              <a:extLst>
                <a:ext uri="{FF2B5EF4-FFF2-40B4-BE49-F238E27FC236}">
                  <a16:creationId xmlns:a16="http://schemas.microsoft.com/office/drawing/2014/main" id="{48966BF6-F336-5C60-61DA-66EF60ADC3D8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45963" y="2958071"/>
              <a:ext cx="908316" cy="908316"/>
            </a:xfrm>
            <a:prstGeom prst="rect">
              <a:avLst/>
            </a:prstGeom>
          </p:spPr>
        </p:pic>
        <p:pic>
          <p:nvPicPr>
            <p:cNvPr id="38" name="object 35">
              <a:extLst>
                <a:ext uri="{FF2B5EF4-FFF2-40B4-BE49-F238E27FC236}">
                  <a16:creationId xmlns:a16="http://schemas.microsoft.com/office/drawing/2014/main" id="{41071592-B0B1-28CC-0861-109892C194BA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64251" y="2924530"/>
              <a:ext cx="871740" cy="1060729"/>
            </a:xfrm>
            <a:prstGeom prst="rect">
              <a:avLst/>
            </a:prstGeom>
          </p:spPr>
        </p:pic>
        <p:pic>
          <p:nvPicPr>
            <p:cNvPr id="39" name="object 36">
              <a:extLst>
                <a:ext uri="{FF2B5EF4-FFF2-40B4-BE49-F238E27FC236}">
                  <a16:creationId xmlns:a16="http://schemas.microsoft.com/office/drawing/2014/main" id="{C461C705-3D67-ADD8-626A-B3719FAB038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93080" y="2986023"/>
              <a:ext cx="818007" cy="818007"/>
            </a:xfrm>
            <a:prstGeom prst="rect">
              <a:avLst/>
            </a:prstGeom>
          </p:spPr>
        </p:pic>
        <p:sp>
          <p:nvSpPr>
            <p:cNvPr id="40" name="object 37">
              <a:extLst>
                <a:ext uri="{FF2B5EF4-FFF2-40B4-BE49-F238E27FC236}">
                  <a16:creationId xmlns:a16="http://schemas.microsoft.com/office/drawing/2014/main" id="{31CC970D-81BC-5E41-1896-040FE334F9FF}"/>
                </a:ext>
              </a:extLst>
            </p:cNvPr>
            <p:cNvSpPr/>
            <p:nvPr/>
          </p:nvSpPr>
          <p:spPr>
            <a:xfrm>
              <a:off x="5093080" y="2986023"/>
              <a:ext cx="818515" cy="818515"/>
            </a:xfrm>
            <a:custGeom>
              <a:avLst/>
              <a:gdLst/>
              <a:ahLst/>
              <a:cxnLst/>
              <a:rect l="l" t="t" r="r" b="b"/>
              <a:pathLst>
                <a:path w="818514" h="818514">
                  <a:moveTo>
                    <a:pt x="0" y="409066"/>
                  </a:moveTo>
                  <a:lnTo>
                    <a:pt x="2751" y="361359"/>
                  </a:lnTo>
                  <a:lnTo>
                    <a:pt x="10803" y="315268"/>
                  </a:lnTo>
                  <a:lnTo>
                    <a:pt x="23846" y="271100"/>
                  </a:lnTo>
                  <a:lnTo>
                    <a:pt x="41576" y="229164"/>
                  </a:lnTo>
                  <a:lnTo>
                    <a:pt x="63683" y="189765"/>
                  </a:lnTo>
                  <a:lnTo>
                    <a:pt x="89863" y="153211"/>
                  </a:lnTo>
                  <a:lnTo>
                    <a:pt x="119808" y="119808"/>
                  </a:lnTo>
                  <a:lnTo>
                    <a:pt x="153211" y="89863"/>
                  </a:lnTo>
                  <a:lnTo>
                    <a:pt x="189765" y="63683"/>
                  </a:lnTo>
                  <a:lnTo>
                    <a:pt x="229164" y="41576"/>
                  </a:lnTo>
                  <a:lnTo>
                    <a:pt x="271100" y="23846"/>
                  </a:lnTo>
                  <a:lnTo>
                    <a:pt x="315268" y="10803"/>
                  </a:lnTo>
                  <a:lnTo>
                    <a:pt x="361359" y="2751"/>
                  </a:lnTo>
                  <a:lnTo>
                    <a:pt x="409067" y="0"/>
                  </a:lnTo>
                  <a:lnTo>
                    <a:pt x="456749" y="2751"/>
                  </a:lnTo>
                  <a:lnTo>
                    <a:pt x="502818" y="10803"/>
                  </a:lnTo>
                  <a:lnTo>
                    <a:pt x="546967" y="23846"/>
                  </a:lnTo>
                  <a:lnTo>
                    <a:pt x="588888" y="41576"/>
                  </a:lnTo>
                  <a:lnTo>
                    <a:pt x="628274" y="63683"/>
                  </a:lnTo>
                  <a:lnTo>
                    <a:pt x="664819" y="89863"/>
                  </a:lnTo>
                  <a:lnTo>
                    <a:pt x="698214" y="119808"/>
                  </a:lnTo>
                  <a:lnTo>
                    <a:pt x="728153" y="153211"/>
                  </a:lnTo>
                  <a:lnTo>
                    <a:pt x="754328" y="189765"/>
                  </a:lnTo>
                  <a:lnTo>
                    <a:pt x="776433" y="229164"/>
                  </a:lnTo>
                  <a:lnTo>
                    <a:pt x="794161" y="271100"/>
                  </a:lnTo>
                  <a:lnTo>
                    <a:pt x="807204" y="315268"/>
                  </a:lnTo>
                  <a:lnTo>
                    <a:pt x="815255" y="361359"/>
                  </a:lnTo>
                  <a:lnTo>
                    <a:pt x="818007" y="409066"/>
                  </a:lnTo>
                  <a:lnTo>
                    <a:pt x="815255" y="456773"/>
                  </a:lnTo>
                  <a:lnTo>
                    <a:pt x="807204" y="502858"/>
                  </a:lnTo>
                  <a:lnTo>
                    <a:pt x="794161" y="547018"/>
                  </a:lnTo>
                  <a:lnTo>
                    <a:pt x="776433" y="588944"/>
                  </a:lnTo>
                  <a:lnTo>
                    <a:pt x="754328" y="628331"/>
                  </a:lnTo>
                  <a:lnTo>
                    <a:pt x="728153" y="664872"/>
                  </a:lnTo>
                  <a:lnTo>
                    <a:pt x="698214" y="698261"/>
                  </a:lnTo>
                  <a:lnTo>
                    <a:pt x="664819" y="728193"/>
                  </a:lnTo>
                  <a:lnTo>
                    <a:pt x="628274" y="754360"/>
                  </a:lnTo>
                  <a:lnTo>
                    <a:pt x="588888" y="776456"/>
                  </a:lnTo>
                  <a:lnTo>
                    <a:pt x="546967" y="794175"/>
                  </a:lnTo>
                  <a:lnTo>
                    <a:pt x="502818" y="807210"/>
                  </a:lnTo>
                  <a:lnTo>
                    <a:pt x="456749" y="815256"/>
                  </a:lnTo>
                  <a:lnTo>
                    <a:pt x="409067" y="818007"/>
                  </a:lnTo>
                  <a:lnTo>
                    <a:pt x="361359" y="815256"/>
                  </a:lnTo>
                  <a:lnTo>
                    <a:pt x="315268" y="807210"/>
                  </a:lnTo>
                  <a:lnTo>
                    <a:pt x="271100" y="794175"/>
                  </a:lnTo>
                  <a:lnTo>
                    <a:pt x="229164" y="776456"/>
                  </a:lnTo>
                  <a:lnTo>
                    <a:pt x="189765" y="754360"/>
                  </a:lnTo>
                  <a:lnTo>
                    <a:pt x="153211" y="728193"/>
                  </a:lnTo>
                  <a:lnTo>
                    <a:pt x="119808" y="698261"/>
                  </a:lnTo>
                  <a:lnTo>
                    <a:pt x="89863" y="664872"/>
                  </a:lnTo>
                  <a:lnTo>
                    <a:pt x="63683" y="628331"/>
                  </a:lnTo>
                  <a:lnTo>
                    <a:pt x="41576" y="588944"/>
                  </a:lnTo>
                  <a:lnTo>
                    <a:pt x="23846" y="547018"/>
                  </a:lnTo>
                  <a:lnTo>
                    <a:pt x="10803" y="502858"/>
                  </a:lnTo>
                  <a:lnTo>
                    <a:pt x="2751" y="456773"/>
                  </a:lnTo>
                  <a:lnTo>
                    <a:pt x="0" y="409066"/>
                  </a:lnTo>
                  <a:close/>
                </a:path>
              </a:pathLst>
            </a:custGeom>
            <a:ln w="9525">
              <a:solidFill>
                <a:srgbClr val="BCB1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38">
            <a:extLst>
              <a:ext uri="{FF2B5EF4-FFF2-40B4-BE49-F238E27FC236}">
                <a16:creationId xmlns:a16="http://schemas.microsoft.com/office/drawing/2014/main" id="{FE098C89-927B-78C9-BDC6-9DF54F75CAD8}"/>
              </a:ext>
            </a:extLst>
          </p:cNvPr>
          <p:cNvSpPr txBox="1"/>
          <p:nvPr/>
        </p:nvSpPr>
        <p:spPr>
          <a:xfrm>
            <a:off x="5374640" y="3054222"/>
            <a:ext cx="257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0" dirty="0">
                <a:latin typeface="Calibri"/>
                <a:cs typeface="Calibri"/>
              </a:rPr>
              <a:t>3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42" name="object 39">
            <a:extLst>
              <a:ext uri="{FF2B5EF4-FFF2-40B4-BE49-F238E27FC236}">
                <a16:creationId xmlns:a16="http://schemas.microsoft.com/office/drawing/2014/main" id="{15187678-CEC2-CBCF-BCC4-98F4B58B82A0}"/>
              </a:ext>
            </a:extLst>
          </p:cNvPr>
          <p:cNvGrpSpPr/>
          <p:nvPr/>
        </p:nvGrpSpPr>
        <p:grpSpPr>
          <a:xfrm>
            <a:off x="4576254" y="3965130"/>
            <a:ext cx="1852295" cy="1975485"/>
            <a:chOff x="4576254" y="3965130"/>
            <a:chExt cx="1852295" cy="1975485"/>
          </a:xfrm>
        </p:grpSpPr>
        <p:sp>
          <p:nvSpPr>
            <p:cNvPr id="43" name="object 40">
              <a:extLst>
                <a:ext uri="{FF2B5EF4-FFF2-40B4-BE49-F238E27FC236}">
                  <a16:creationId xmlns:a16="http://schemas.microsoft.com/office/drawing/2014/main" id="{A7BD0B4E-A420-E77A-AB26-DE8707917952}"/>
                </a:ext>
              </a:extLst>
            </p:cNvPr>
            <p:cNvSpPr/>
            <p:nvPr/>
          </p:nvSpPr>
          <p:spPr>
            <a:xfrm>
              <a:off x="4581016" y="3969892"/>
              <a:ext cx="1842770" cy="1965960"/>
            </a:xfrm>
            <a:custGeom>
              <a:avLst/>
              <a:gdLst/>
              <a:ahLst/>
              <a:cxnLst/>
              <a:rect l="l" t="t" r="r" b="b"/>
              <a:pathLst>
                <a:path w="1842770" h="1965960">
                  <a:moveTo>
                    <a:pt x="1842262" y="368426"/>
                  </a:moveTo>
                  <a:lnTo>
                    <a:pt x="0" y="368426"/>
                  </a:lnTo>
                  <a:lnTo>
                    <a:pt x="0" y="1965629"/>
                  </a:lnTo>
                  <a:lnTo>
                    <a:pt x="1842262" y="1965629"/>
                  </a:lnTo>
                  <a:lnTo>
                    <a:pt x="1842262" y="368426"/>
                  </a:lnTo>
                  <a:close/>
                </a:path>
                <a:path w="1842770" h="1965960">
                  <a:moveTo>
                    <a:pt x="921131" y="0"/>
                  </a:moveTo>
                  <a:lnTo>
                    <a:pt x="552704" y="368426"/>
                  </a:lnTo>
                  <a:lnTo>
                    <a:pt x="1289558" y="368426"/>
                  </a:lnTo>
                  <a:lnTo>
                    <a:pt x="921131" y="0"/>
                  </a:lnTo>
                  <a:close/>
                </a:path>
              </a:pathLst>
            </a:custGeom>
            <a:solidFill>
              <a:srgbClr val="E7E7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1">
              <a:extLst>
                <a:ext uri="{FF2B5EF4-FFF2-40B4-BE49-F238E27FC236}">
                  <a16:creationId xmlns:a16="http://schemas.microsoft.com/office/drawing/2014/main" id="{967BF251-4A6E-F8F3-A925-697C4EDDEF94}"/>
                </a:ext>
              </a:extLst>
            </p:cNvPr>
            <p:cNvSpPr/>
            <p:nvPr/>
          </p:nvSpPr>
          <p:spPr>
            <a:xfrm>
              <a:off x="4581016" y="3969892"/>
              <a:ext cx="1842770" cy="1965960"/>
            </a:xfrm>
            <a:custGeom>
              <a:avLst/>
              <a:gdLst/>
              <a:ahLst/>
              <a:cxnLst/>
              <a:rect l="l" t="t" r="r" b="b"/>
              <a:pathLst>
                <a:path w="1842770" h="1965960">
                  <a:moveTo>
                    <a:pt x="0" y="368426"/>
                  </a:moveTo>
                  <a:lnTo>
                    <a:pt x="552704" y="368426"/>
                  </a:lnTo>
                  <a:lnTo>
                    <a:pt x="921131" y="0"/>
                  </a:lnTo>
                  <a:lnTo>
                    <a:pt x="1289558" y="368426"/>
                  </a:lnTo>
                  <a:lnTo>
                    <a:pt x="1842262" y="368426"/>
                  </a:lnTo>
                  <a:lnTo>
                    <a:pt x="1842262" y="1965629"/>
                  </a:lnTo>
                  <a:lnTo>
                    <a:pt x="0" y="1965629"/>
                  </a:lnTo>
                  <a:lnTo>
                    <a:pt x="0" y="368426"/>
                  </a:lnTo>
                  <a:close/>
                </a:path>
              </a:pathLst>
            </a:custGeom>
            <a:ln w="9525">
              <a:solidFill>
                <a:srgbClr val="E7E7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2">
            <a:extLst>
              <a:ext uri="{FF2B5EF4-FFF2-40B4-BE49-F238E27FC236}">
                <a16:creationId xmlns:a16="http://schemas.microsoft.com/office/drawing/2014/main" id="{20325033-0EE6-48F7-BD02-1907DC9AF5AC}"/>
              </a:ext>
            </a:extLst>
          </p:cNvPr>
          <p:cNvSpPr txBox="1"/>
          <p:nvPr/>
        </p:nvSpPr>
        <p:spPr>
          <a:xfrm>
            <a:off x="4764785" y="4458080"/>
            <a:ext cx="1475105" cy="116268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indent="1270" algn="ctr">
              <a:lnSpc>
                <a:spcPct val="91600"/>
              </a:lnSpc>
              <a:spcBef>
                <a:spcPts val="254"/>
              </a:spcBef>
            </a:pPr>
            <a:r>
              <a:rPr sz="1600" spc="-10" dirty="0">
                <a:latin typeface="Calibri"/>
                <a:cs typeface="Calibri"/>
              </a:rPr>
              <a:t>Strengthen partnerships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with </a:t>
            </a:r>
            <a:r>
              <a:rPr sz="1600" dirty="0">
                <a:latin typeface="Calibri"/>
                <a:cs typeface="Calibri"/>
              </a:rPr>
              <a:t>families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and </a:t>
            </a:r>
            <a:r>
              <a:rPr sz="1600" spc="-10" dirty="0">
                <a:latin typeface="Calibri"/>
                <a:cs typeface="Calibri"/>
              </a:rPr>
              <a:t>community stakeholders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6" name="object 43">
            <a:extLst>
              <a:ext uri="{FF2B5EF4-FFF2-40B4-BE49-F238E27FC236}">
                <a16:creationId xmlns:a16="http://schemas.microsoft.com/office/drawing/2014/main" id="{A531E20E-F4D3-CBA8-FFD2-50B50011AA7A}"/>
              </a:ext>
            </a:extLst>
          </p:cNvPr>
          <p:cNvGrpSpPr/>
          <p:nvPr/>
        </p:nvGrpSpPr>
        <p:grpSpPr>
          <a:xfrm>
            <a:off x="6623240" y="2924530"/>
            <a:ext cx="1377950" cy="1061085"/>
            <a:chOff x="6623240" y="2924530"/>
            <a:chExt cx="1377950" cy="1061085"/>
          </a:xfrm>
        </p:grpSpPr>
        <p:sp>
          <p:nvSpPr>
            <p:cNvPr id="47" name="object 44">
              <a:extLst>
                <a:ext uri="{FF2B5EF4-FFF2-40B4-BE49-F238E27FC236}">
                  <a16:creationId xmlns:a16="http://schemas.microsoft.com/office/drawing/2014/main" id="{0CBB34E3-4B05-E0C2-CA3C-2175119959B9}"/>
                </a:ext>
              </a:extLst>
            </p:cNvPr>
            <p:cNvSpPr/>
            <p:nvPr/>
          </p:nvSpPr>
          <p:spPr>
            <a:xfrm>
              <a:off x="6628003" y="3395090"/>
              <a:ext cx="921385" cy="0"/>
            </a:xfrm>
            <a:custGeom>
              <a:avLst/>
              <a:gdLst/>
              <a:ahLst/>
              <a:cxnLst/>
              <a:rect l="l" t="t" r="r" b="b"/>
              <a:pathLst>
                <a:path w="921384">
                  <a:moveTo>
                    <a:pt x="921130" y="0"/>
                  </a:moveTo>
                  <a:lnTo>
                    <a:pt x="0" y="0"/>
                  </a:lnTo>
                  <a:lnTo>
                    <a:pt x="921130" y="0"/>
                  </a:lnTo>
                  <a:close/>
                </a:path>
              </a:pathLst>
            </a:custGeom>
            <a:solidFill>
              <a:srgbClr val="E3E7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5">
              <a:extLst>
                <a:ext uri="{FF2B5EF4-FFF2-40B4-BE49-F238E27FC236}">
                  <a16:creationId xmlns:a16="http://schemas.microsoft.com/office/drawing/2014/main" id="{82666347-79FF-DD76-3967-1DB6CE81F73A}"/>
                </a:ext>
              </a:extLst>
            </p:cNvPr>
            <p:cNvSpPr/>
            <p:nvPr/>
          </p:nvSpPr>
          <p:spPr>
            <a:xfrm>
              <a:off x="6628003" y="3395018"/>
              <a:ext cx="921385" cy="635"/>
            </a:xfrm>
            <a:custGeom>
              <a:avLst/>
              <a:gdLst/>
              <a:ahLst/>
              <a:cxnLst/>
              <a:rect l="l" t="t" r="r" b="b"/>
              <a:pathLst>
                <a:path w="921384" h="635">
                  <a:moveTo>
                    <a:pt x="0" y="72"/>
                  </a:moveTo>
                  <a:lnTo>
                    <a:pt x="921130" y="7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3E7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6">
              <a:extLst>
                <a:ext uri="{FF2B5EF4-FFF2-40B4-BE49-F238E27FC236}">
                  <a16:creationId xmlns:a16="http://schemas.microsoft.com/office/drawing/2014/main" id="{BFE30C1C-F6AC-3D32-60CD-C3913229433C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92696" y="2958071"/>
              <a:ext cx="908316" cy="908316"/>
            </a:xfrm>
            <a:prstGeom prst="rect">
              <a:avLst/>
            </a:prstGeom>
          </p:spPr>
        </p:pic>
        <p:pic>
          <p:nvPicPr>
            <p:cNvPr id="50" name="object 47">
              <a:extLst>
                <a:ext uri="{FF2B5EF4-FFF2-40B4-BE49-F238E27FC236}">
                  <a16:creationId xmlns:a16="http://schemas.microsoft.com/office/drawing/2014/main" id="{121042EB-F2F6-CA8B-6C26-E5E12FBD6856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10984" y="2924530"/>
              <a:ext cx="871740" cy="1060729"/>
            </a:xfrm>
            <a:prstGeom prst="rect">
              <a:avLst/>
            </a:prstGeom>
          </p:spPr>
        </p:pic>
        <p:pic>
          <p:nvPicPr>
            <p:cNvPr id="51" name="object 48">
              <a:extLst>
                <a:ext uri="{FF2B5EF4-FFF2-40B4-BE49-F238E27FC236}">
                  <a16:creationId xmlns:a16="http://schemas.microsoft.com/office/drawing/2014/main" id="{2E9144BD-520E-0B4A-EC4B-56968D66A578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40067" y="2986023"/>
              <a:ext cx="818006" cy="818007"/>
            </a:xfrm>
            <a:prstGeom prst="rect">
              <a:avLst/>
            </a:prstGeom>
          </p:spPr>
        </p:pic>
        <p:sp>
          <p:nvSpPr>
            <p:cNvPr id="52" name="object 49">
              <a:extLst>
                <a:ext uri="{FF2B5EF4-FFF2-40B4-BE49-F238E27FC236}">
                  <a16:creationId xmlns:a16="http://schemas.microsoft.com/office/drawing/2014/main" id="{870CCECC-40A2-267A-4ADF-08CF3ED2D05C}"/>
                </a:ext>
              </a:extLst>
            </p:cNvPr>
            <p:cNvSpPr/>
            <p:nvPr/>
          </p:nvSpPr>
          <p:spPr>
            <a:xfrm>
              <a:off x="7140067" y="2986023"/>
              <a:ext cx="818515" cy="818515"/>
            </a:xfrm>
            <a:custGeom>
              <a:avLst/>
              <a:gdLst/>
              <a:ahLst/>
              <a:cxnLst/>
              <a:rect l="l" t="t" r="r" b="b"/>
              <a:pathLst>
                <a:path w="818515" h="818514">
                  <a:moveTo>
                    <a:pt x="0" y="409066"/>
                  </a:moveTo>
                  <a:lnTo>
                    <a:pt x="2751" y="361359"/>
                  </a:lnTo>
                  <a:lnTo>
                    <a:pt x="10803" y="315268"/>
                  </a:lnTo>
                  <a:lnTo>
                    <a:pt x="23846" y="271100"/>
                  </a:lnTo>
                  <a:lnTo>
                    <a:pt x="41576" y="229164"/>
                  </a:lnTo>
                  <a:lnTo>
                    <a:pt x="63683" y="189765"/>
                  </a:lnTo>
                  <a:lnTo>
                    <a:pt x="89863" y="153211"/>
                  </a:lnTo>
                  <a:lnTo>
                    <a:pt x="119808" y="119808"/>
                  </a:lnTo>
                  <a:lnTo>
                    <a:pt x="153211" y="89863"/>
                  </a:lnTo>
                  <a:lnTo>
                    <a:pt x="189765" y="63683"/>
                  </a:lnTo>
                  <a:lnTo>
                    <a:pt x="229164" y="41576"/>
                  </a:lnTo>
                  <a:lnTo>
                    <a:pt x="271100" y="23846"/>
                  </a:lnTo>
                  <a:lnTo>
                    <a:pt x="315268" y="10803"/>
                  </a:lnTo>
                  <a:lnTo>
                    <a:pt x="361359" y="2751"/>
                  </a:lnTo>
                  <a:lnTo>
                    <a:pt x="409066" y="0"/>
                  </a:lnTo>
                  <a:lnTo>
                    <a:pt x="456749" y="2751"/>
                  </a:lnTo>
                  <a:lnTo>
                    <a:pt x="502818" y="10803"/>
                  </a:lnTo>
                  <a:lnTo>
                    <a:pt x="546967" y="23846"/>
                  </a:lnTo>
                  <a:lnTo>
                    <a:pt x="588888" y="41576"/>
                  </a:lnTo>
                  <a:lnTo>
                    <a:pt x="628274" y="63683"/>
                  </a:lnTo>
                  <a:lnTo>
                    <a:pt x="664819" y="89863"/>
                  </a:lnTo>
                  <a:lnTo>
                    <a:pt x="698214" y="119808"/>
                  </a:lnTo>
                  <a:lnTo>
                    <a:pt x="728153" y="153211"/>
                  </a:lnTo>
                  <a:lnTo>
                    <a:pt x="754328" y="189765"/>
                  </a:lnTo>
                  <a:lnTo>
                    <a:pt x="776433" y="229164"/>
                  </a:lnTo>
                  <a:lnTo>
                    <a:pt x="794161" y="271100"/>
                  </a:lnTo>
                  <a:lnTo>
                    <a:pt x="807204" y="315268"/>
                  </a:lnTo>
                  <a:lnTo>
                    <a:pt x="815255" y="361359"/>
                  </a:lnTo>
                  <a:lnTo>
                    <a:pt x="818006" y="409066"/>
                  </a:lnTo>
                  <a:lnTo>
                    <a:pt x="815255" y="456773"/>
                  </a:lnTo>
                  <a:lnTo>
                    <a:pt x="807204" y="502858"/>
                  </a:lnTo>
                  <a:lnTo>
                    <a:pt x="794161" y="547018"/>
                  </a:lnTo>
                  <a:lnTo>
                    <a:pt x="776433" y="588944"/>
                  </a:lnTo>
                  <a:lnTo>
                    <a:pt x="754328" y="628331"/>
                  </a:lnTo>
                  <a:lnTo>
                    <a:pt x="728153" y="664872"/>
                  </a:lnTo>
                  <a:lnTo>
                    <a:pt x="698214" y="698261"/>
                  </a:lnTo>
                  <a:lnTo>
                    <a:pt x="664819" y="728193"/>
                  </a:lnTo>
                  <a:lnTo>
                    <a:pt x="628274" y="754360"/>
                  </a:lnTo>
                  <a:lnTo>
                    <a:pt x="588888" y="776456"/>
                  </a:lnTo>
                  <a:lnTo>
                    <a:pt x="546967" y="794175"/>
                  </a:lnTo>
                  <a:lnTo>
                    <a:pt x="502818" y="807210"/>
                  </a:lnTo>
                  <a:lnTo>
                    <a:pt x="456749" y="815256"/>
                  </a:lnTo>
                  <a:lnTo>
                    <a:pt x="409066" y="818007"/>
                  </a:lnTo>
                  <a:lnTo>
                    <a:pt x="361359" y="815256"/>
                  </a:lnTo>
                  <a:lnTo>
                    <a:pt x="315268" y="807210"/>
                  </a:lnTo>
                  <a:lnTo>
                    <a:pt x="271100" y="794175"/>
                  </a:lnTo>
                  <a:lnTo>
                    <a:pt x="229164" y="776456"/>
                  </a:lnTo>
                  <a:lnTo>
                    <a:pt x="189765" y="754360"/>
                  </a:lnTo>
                  <a:lnTo>
                    <a:pt x="153211" y="728193"/>
                  </a:lnTo>
                  <a:lnTo>
                    <a:pt x="119808" y="698261"/>
                  </a:lnTo>
                  <a:lnTo>
                    <a:pt x="89863" y="664872"/>
                  </a:lnTo>
                  <a:lnTo>
                    <a:pt x="63683" y="628331"/>
                  </a:lnTo>
                  <a:lnTo>
                    <a:pt x="41576" y="588944"/>
                  </a:lnTo>
                  <a:lnTo>
                    <a:pt x="23846" y="547018"/>
                  </a:lnTo>
                  <a:lnTo>
                    <a:pt x="10803" y="502858"/>
                  </a:lnTo>
                  <a:lnTo>
                    <a:pt x="2751" y="456773"/>
                  </a:lnTo>
                  <a:lnTo>
                    <a:pt x="0" y="409066"/>
                  </a:lnTo>
                  <a:close/>
                </a:path>
              </a:pathLst>
            </a:custGeom>
            <a:ln w="9525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0">
            <a:extLst>
              <a:ext uri="{FF2B5EF4-FFF2-40B4-BE49-F238E27FC236}">
                <a16:creationId xmlns:a16="http://schemas.microsoft.com/office/drawing/2014/main" id="{410E081A-28C2-8571-0F59-CDB7864C714D}"/>
              </a:ext>
            </a:extLst>
          </p:cNvPr>
          <p:cNvSpPr txBox="1"/>
          <p:nvPr/>
        </p:nvSpPr>
        <p:spPr>
          <a:xfrm>
            <a:off x="7421626" y="3054222"/>
            <a:ext cx="257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0" dirty="0">
                <a:latin typeface="Calibri"/>
                <a:cs typeface="Calibri"/>
              </a:rPr>
              <a:t>4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54" name="object 51">
            <a:extLst>
              <a:ext uri="{FF2B5EF4-FFF2-40B4-BE49-F238E27FC236}">
                <a16:creationId xmlns:a16="http://schemas.microsoft.com/office/drawing/2014/main" id="{830C89B2-9539-2E5C-B639-8CDA52967BA4}"/>
              </a:ext>
            </a:extLst>
          </p:cNvPr>
          <p:cNvGrpSpPr/>
          <p:nvPr/>
        </p:nvGrpSpPr>
        <p:grpSpPr>
          <a:xfrm>
            <a:off x="6623240" y="3965130"/>
            <a:ext cx="1852295" cy="1975485"/>
            <a:chOff x="6623240" y="3965130"/>
            <a:chExt cx="1852295" cy="1975485"/>
          </a:xfrm>
        </p:grpSpPr>
        <p:sp>
          <p:nvSpPr>
            <p:cNvPr id="55" name="object 52">
              <a:extLst>
                <a:ext uri="{FF2B5EF4-FFF2-40B4-BE49-F238E27FC236}">
                  <a16:creationId xmlns:a16="http://schemas.microsoft.com/office/drawing/2014/main" id="{46759FB6-C5A7-CA7E-2BEA-AEF0503AD192}"/>
                </a:ext>
              </a:extLst>
            </p:cNvPr>
            <p:cNvSpPr/>
            <p:nvPr/>
          </p:nvSpPr>
          <p:spPr>
            <a:xfrm>
              <a:off x="6628003" y="3969892"/>
              <a:ext cx="1842770" cy="1965960"/>
            </a:xfrm>
            <a:custGeom>
              <a:avLst/>
              <a:gdLst/>
              <a:ahLst/>
              <a:cxnLst/>
              <a:rect l="l" t="t" r="r" b="b"/>
              <a:pathLst>
                <a:path w="1842770" h="1965960">
                  <a:moveTo>
                    <a:pt x="1842262" y="368426"/>
                  </a:moveTo>
                  <a:lnTo>
                    <a:pt x="0" y="368426"/>
                  </a:lnTo>
                  <a:lnTo>
                    <a:pt x="0" y="1965629"/>
                  </a:lnTo>
                  <a:lnTo>
                    <a:pt x="1842262" y="1965629"/>
                  </a:lnTo>
                  <a:lnTo>
                    <a:pt x="1842262" y="368426"/>
                  </a:lnTo>
                  <a:close/>
                </a:path>
                <a:path w="1842770" h="1965960">
                  <a:moveTo>
                    <a:pt x="921130" y="0"/>
                  </a:moveTo>
                  <a:lnTo>
                    <a:pt x="552576" y="368426"/>
                  </a:lnTo>
                  <a:lnTo>
                    <a:pt x="1289557" y="368426"/>
                  </a:lnTo>
                  <a:lnTo>
                    <a:pt x="921130" y="0"/>
                  </a:lnTo>
                  <a:close/>
                </a:path>
              </a:pathLst>
            </a:custGeom>
            <a:solidFill>
              <a:srgbClr val="DEE7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3">
              <a:extLst>
                <a:ext uri="{FF2B5EF4-FFF2-40B4-BE49-F238E27FC236}">
                  <a16:creationId xmlns:a16="http://schemas.microsoft.com/office/drawing/2014/main" id="{1A0B2249-642B-AFFD-3310-E82E3C3CAA65}"/>
                </a:ext>
              </a:extLst>
            </p:cNvPr>
            <p:cNvSpPr/>
            <p:nvPr/>
          </p:nvSpPr>
          <p:spPr>
            <a:xfrm>
              <a:off x="6628003" y="3969892"/>
              <a:ext cx="1842770" cy="1965960"/>
            </a:xfrm>
            <a:custGeom>
              <a:avLst/>
              <a:gdLst/>
              <a:ahLst/>
              <a:cxnLst/>
              <a:rect l="l" t="t" r="r" b="b"/>
              <a:pathLst>
                <a:path w="1842770" h="1965960">
                  <a:moveTo>
                    <a:pt x="0" y="368426"/>
                  </a:moveTo>
                  <a:lnTo>
                    <a:pt x="552576" y="368426"/>
                  </a:lnTo>
                  <a:lnTo>
                    <a:pt x="921130" y="0"/>
                  </a:lnTo>
                  <a:lnTo>
                    <a:pt x="1289557" y="368426"/>
                  </a:lnTo>
                  <a:lnTo>
                    <a:pt x="1842262" y="368426"/>
                  </a:lnTo>
                  <a:lnTo>
                    <a:pt x="1842262" y="1965629"/>
                  </a:lnTo>
                  <a:lnTo>
                    <a:pt x="0" y="1965629"/>
                  </a:lnTo>
                  <a:lnTo>
                    <a:pt x="0" y="368426"/>
                  </a:lnTo>
                  <a:close/>
                </a:path>
              </a:pathLst>
            </a:custGeom>
            <a:ln w="9525">
              <a:solidFill>
                <a:srgbClr val="DEE7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4">
            <a:extLst>
              <a:ext uri="{FF2B5EF4-FFF2-40B4-BE49-F238E27FC236}">
                <a16:creationId xmlns:a16="http://schemas.microsoft.com/office/drawing/2014/main" id="{866ACDAA-A1E4-134F-6841-212656EAE050}"/>
              </a:ext>
            </a:extLst>
          </p:cNvPr>
          <p:cNvSpPr txBox="1"/>
          <p:nvPr/>
        </p:nvSpPr>
        <p:spPr>
          <a:xfrm>
            <a:off x="6767576" y="4458080"/>
            <a:ext cx="1567815" cy="93853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065" marR="5080" indent="-4445" algn="ctr">
              <a:lnSpc>
                <a:spcPct val="91500"/>
              </a:lnSpc>
              <a:spcBef>
                <a:spcPts val="259"/>
              </a:spcBef>
            </a:pPr>
            <a:r>
              <a:rPr sz="1600" dirty="0">
                <a:latin typeface="Calibri"/>
                <a:cs typeface="Calibri"/>
              </a:rPr>
              <a:t>Monitor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and</a:t>
            </a:r>
            <a:r>
              <a:rPr sz="1600" spc="50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adjust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strategies</a:t>
            </a:r>
            <a:r>
              <a:rPr sz="1600" spc="50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meet </a:t>
            </a:r>
            <a:r>
              <a:rPr sz="1600" spc="-10" dirty="0">
                <a:latin typeface="Calibri"/>
                <a:cs typeface="Calibri"/>
              </a:rPr>
              <a:t>performance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goals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4823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8919" y="1792106"/>
            <a:ext cx="3326157" cy="744106"/>
          </a:xfrm>
        </p:spPr>
        <p:txBody>
          <a:bodyPr anchor="b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8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FA1030DB-BEEE-08E9-EE64-15C332DD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E35F13-BD57-0D1B-6D5C-C73B9C320F8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437B-2DD7-81F3-7D45-62DE7EB3A63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9DCAB-D57D-4B17-2368-8928C3D8649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D2E679-A15E-688A-046B-099455534647}"/>
              </a:ext>
            </a:extLst>
          </p:cNvPr>
          <p:cNvSpPr txBox="1"/>
          <p:nvPr/>
        </p:nvSpPr>
        <p:spPr>
          <a:xfrm>
            <a:off x="111926" y="6396527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18</a:t>
            </a:fld>
            <a:r>
              <a:rPr lang="en-US" sz="2000" dirty="0"/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04966-A8E3-0380-312C-ED90D77654D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DD15C7-0F7D-AC25-397C-22A01E0012F8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44339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804</Words>
  <Application>Microsoft Macintosh PowerPoint</Application>
  <PresentationFormat>On-screen Show (4:3)</PresentationFormat>
  <Paragraphs>174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Aptos</vt:lpstr>
      <vt:lpstr>Arial</vt:lpstr>
      <vt:lpstr>Baskerville Old Face</vt:lpstr>
      <vt:lpstr>Calibri</vt:lpstr>
      <vt:lpstr>Calibri Light</vt:lpstr>
      <vt:lpstr>Century Gothic</vt:lpstr>
      <vt:lpstr>MARKER FELT WIDE</vt:lpstr>
      <vt:lpstr>Wingdings</vt:lpstr>
      <vt:lpstr>Office Theme</vt:lpstr>
      <vt:lpstr>90-Day Interim Superintendent Report</vt:lpstr>
      <vt:lpstr>Agenda</vt:lpstr>
      <vt:lpstr>Core Values and Vision</vt:lpstr>
      <vt:lpstr>PowerPoint Presentation</vt:lpstr>
      <vt:lpstr>First 30 Days:  Observing and Listening</vt:lpstr>
      <vt:lpstr>PowerPoint Presentation</vt:lpstr>
      <vt:lpstr>First 60 Days:  Building Relationships</vt:lpstr>
      <vt:lpstr>PowerPoint Presentation</vt:lpstr>
      <vt:lpstr>First 90 Days:  Planning and Implementing</vt:lpstr>
      <vt:lpstr>District Goals by June 2025</vt:lpstr>
      <vt:lpstr>PowerPoint Presentation</vt:lpstr>
      <vt:lpstr>PowerPoint Presentation</vt:lpstr>
      <vt:lpstr>PowerPoint Presentation</vt:lpstr>
      <vt:lpstr>PowerPoint Presentation</vt:lpstr>
      <vt:lpstr>Key Outcomes As of December 2024</vt:lpstr>
      <vt:lpstr>Key Approach</vt:lpstr>
      <vt:lpstr>Next Steps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Heather Lawing</cp:lastModifiedBy>
  <cp:revision>11</cp:revision>
  <dcterms:created xsi:type="dcterms:W3CDTF">2013-01-27T09:14:16Z</dcterms:created>
  <dcterms:modified xsi:type="dcterms:W3CDTF">2024-12-10T22:25:50Z</dcterms:modified>
  <cp:category/>
</cp:coreProperties>
</file>