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73" r:id="rId3"/>
    <p:sldId id="270" r:id="rId4"/>
    <p:sldId id="278" r:id="rId5"/>
    <p:sldId id="277" r:id="rId6"/>
    <p:sldId id="276" r:id="rId7"/>
    <p:sldId id="279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B39"/>
    <a:srgbClr val="FFD937"/>
    <a:srgbClr val="134B83"/>
    <a:srgbClr val="FFF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9"/>
    <p:restoredTop sz="94658"/>
  </p:normalViewPr>
  <p:slideViewPr>
    <p:cSldViewPr snapToGrid="0" snapToObjects="1">
      <p:cViewPr varScale="1">
        <p:scale>
          <a:sx n="108" d="100"/>
          <a:sy n="108" d="100"/>
        </p:scale>
        <p:origin x="208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8/26/24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8/26/24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8/26/24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8/26/24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8/26/24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8/26/24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8/26/24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2262" y="1257864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Operations Update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August 27,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9AABC-B39A-DAB0-D114-0C5057852488}"/>
              </a:ext>
            </a:extLst>
          </p:cNvPr>
          <p:cNvSpPr txBox="1"/>
          <p:nvPr/>
        </p:nvSpPr>
        <p:spPr>
          <a:xfrm>
            <a:off x="618479" y="2908193"/>
            <a:ext cx="4572000" cy="4103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US" sz="1400" b="1" dirty="0">
              <a:solidFill>
                <a:srgbClr val="9D1B3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800" b="1" dirty="0">
                <a:solidFill>
                  <a:srgbClr val="9D1B39"/>
                </a:solidFill>
              </a:rPr>
              <a:t>RC Creech</a:t>
            </a:r>
            <a:endParaRPr lang="en-US" sz="2800" dirty="0">
              <a:solidFill>
                <a:srgbClr val="9D1B3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Transportation Director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dirty="0">
                <a:solidFill>
                  <a:srgbClr val="9D1B39"/>
                </a:solidFill>
              </a:rPr>
              <a:t>Diana </a:t>
            </a:r>
            <a:r>
              <a:rPr lang="en-US" sz="2800" b="1" dirty="0" err="1">
                <a:solidFill>
                  <a:srgbClr val="9D1B39"/>
                </a:solidFill>
              </a:rPr>
              <a:t>Muema</a:t>
            </a:r>
            <a:endParaRPr lang="en-US" sz="2800" b="1" dirty="0">
              <a:solidFill>
                <a:srgbClr val="9D1B3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>
                <a:solidFill>
                  <a:schemeClr val="dk1"/>
                </a:solidFill>
              </a:rPr>
              <a:t>Child Nutrition Director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US"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800" b="1" dirty="0">
                <a:solidFill>
                  <a:srgbClr val="9D1B39"/>
                </a:solidFill>
              </a:rPr>
              <a:t>VJ Hunt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>
                <a:solidFill>
                  <a:schemeClr val="dk1"/>
                </a:solidFill>
              </a:rPr>
              <a:t>WCHS Athletic Director</a:t>
            </a:r>
            <a:br>
              <a:rPr lang="en-US" sz="2000" dirty="0">
                <a:solidFill>
                  <a:schemeClr val="dk1"/>
                </a:solidFill>
              </a:rPr>
            </a:b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474AE8-2BBB-C65C-5FCA-89D918F1A5E4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360278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Enrollment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Transportation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Child Nutrition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Athletics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00239" y="1766587"/>
            <a:ext cx="4907381" cy="368053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FY 2024-2025 Enrollment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68614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WCHS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331 attended on first day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335 students as of 08/26/2024</a:t>
            </a:r>
            <a:br>
              <a:rPr lang="en-US" sz="2400" dirty="0"/>
            </a:br>
            <a:endParaRPr lang="en-US" sz="2400" dirty="0"/>
          </a:p>
          <a:p>
            <a:r>
              <a:rPr lang="en-US" sz="2800" b="1" dirty="0"/>
              <a:t>WECHS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117 attended on first day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117 students as of 08/26/2024</a:t>
            </a:r>
          </a:p>
          <a:p>
            <a:endParaRPr lang="en-US" sz="2400" dirty="0"/>
          </a:p>
          <a:p>
            <a:r>
              <a:rPr lang="en-US" sz="2800" b="1" dirty="0"/>
              <a:t>WCMS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341 attended on first day (8/26/24)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371 enrolled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5" name="Picture 4" descr="A group of girls posing for a picture&#10;&#10;Description automatically generated">
            <a:extLst>
              <a:ext uri="{FF2B5EF4-FFF2-40B4-BE49-F238E27FC236}">
                <a16:creationId xmlns:a16="http://schemas.microsoft.com/office/drawing/2014/main" id="{4CAD507F-0F58-53C3-A703-E7AFB72D5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643" y="2251247"/>
            <a:ext cx="3434584" cy="257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Elementary school enrollments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as of 8/26/2024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4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491007"/>
              </p:ext>
            </p:extLst>
          </p:nvPr>
        </p:nvGraphicFramePr>
        <p:xfrm>
          <a:off x="1022968" y="1865595"/>
          <a:ext cx="7098060" cy="3695700"/>
        </p:xfrm>
        <a:graphic>
          <a:graphicData uri="http://schemas.openxmlformats.org/drawingml/2006/table">
            <a:tbl>
              <a:tblPr/>
              <a:tblGrid>
                <a:gridCol w="1315252">
                  <a:extLst>
                    <a:ext uri="{9D8B030D-6E8A-4147-A177-3AD203B41FA5}">
                      <a16:colId xmlns:a16="http://schemas.microsoft.com/office/drawing/2014/main" val="3642412297"/>
                    </a:ext>
                  </a:extLst>
                </a:gridCol>
                <a:gridCol w="1315252">
                  <a:extLst>
                    <a:ext uri="{9D8B030D-6E8A-4147-A177-3AD203B41FA5}">
                      <a16:colId xmlns:a16="http://schemas.microsoft.com/office/drawing/2014/main" val="1359061960"/>
                    </a:ext>
                  </a:extLst>
                </a:gridCol>
                <a:gridCol w="1315252">
                  <a:extLst>
                    <a:ext uri="{9D8B030D-6E8A-4147-A177-3AD203B41FA5}">
                      <a16:colId xmlns:a16="http://schemas.microsoft.com/office/drawing/2014/main" val="3252929409"/>
                    </a:ext>
                  </a:extLst>
                </a:gridCol>
                <a:gridCol w="1315252">
                  <a:extLst>
                    <a:ext uri="{9D8B030D-6E8A-4147-A177-3AD203B41FA5}">
                      <a16:colId xmlns:a16="http://schemas.microsoft.com/office/drawing/2014/main" val="2381289978"/>
                    </a:ext>
                  </a:extLst>
                </a:gridCol>
                <a:gridCol w="1837052">
                  <a:extLst>
                    <a:ext uri="{9D8B030D-6E8A-4147-A177-3AD203B41FA5}">
                      <a16:colId xmlns:a16="http://schemas.microsoft.com/office/drawing/2014/main" val="2194580611"/>
                    </a:ext>
                  </a:extLst>
                </a:gridCol>
              </a:tblGrid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dirty="0">
                          <a:effectLst/>
                        </a:rPr>
                        <a:t>Grade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dirty="0">
                          <a:effectLst/>
                        </a:rPr>
                        <a:t>MBES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dirty="0">
                          <a:effectLst/>
                        </a:rPr>
                        <a:t>NES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dirty="0">
                          <a:effectLst/>
                        </a:rPr>
                        <a:t>VES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dirty="0">
                          <a:effectLst/>
                        </a:rPr>
                        <a:t>Grade Totals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232944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PK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10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0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176111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K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36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34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93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882065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50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44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28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122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056530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>
                          <a:effectLst/>
                        </a:rPr>
                        <a:t>2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49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43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28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120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193788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3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52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51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21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124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179701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>
                          <a:effectLst/>
                        </a:rPr>
                        <a:t>4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56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35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26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117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035986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5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43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48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22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</a:rPr>
                        <a:t>113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799890"/>
                  </a:ext>
                </a:extLst>
              </a:tr>
              <a:tr h="38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1" dirty="0">
                          <a:solidFill>
                            <a:srgbClr val="9D1B39"/>
                          </a:solidFill>
                          <a:effectLst/>
                        </a:rPr>
                        <a:t>TOTAL</a:t>
                      </a:r>
                    </a:p>
                  </a:txBody>
                  <a:tcPr marL="28575" marR="28575" marT="19050" marB="1905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1" dirty="0">
                          <a:solidFill>
                            <a:srgbClr val="9D1B39"/>
                          </a:solidFill>
                          <a:effectLst/>
                        </a:rPr>
                        <a:t>296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1" dirty="0">
                          <a:solidFill>
                            <a:srgbClr val="9D1B39"/>
                          </a:solidFill>
                          <a:effectLst/>
                        </a:rPr>
                        <a:t>268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1" dirty="0">
                          <a:solidFill>
                            <a:srgbClr val="9D1B39"/>
                          </a:solidFill>
                          <a:effectLst/>
                        </a:rPr>
                        <a:t>148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1" dirty="0">
                          <a:solidFill>
                            <a:srgbClr val="9D1B39"/>
                          </a:solidFill>
                          <a:effectLst/>
                        </a:rPr>
                        <a:t>712</a:t>
                      </a: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903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79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Transportation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8312914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Fully staffed with bus drivers for our 33 buses serving PreK-12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Upgraded transportation parking lot lights to LED, which are brighter and more cost-efficient to operate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 Switched our parts vendor for bus filters to save money and solve supply issues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Resumed Federal Motor Carrier Safety Association (FMCSA) random drug testing, which was halted during Covid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5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48402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Child Nutrition Department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18520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Touring local farms to establish partnerships for Farm to School of NC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Preparing for a September </a:t>
            </a:r>
            <a:r>
              <a:rPr lang="en-US" sz="2400" dirty="0" err="1"/>
              <a:t>ServSafe</a:t>
            </a:r>
            <a:r>
              <a:rPr lang="en-US" sz="2400" dirty="0"/>
              <a:t> class and test for all employees to earn safe food handling certification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Preparing for annual review in April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6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5" name="Picture 4" descr="A group of women wearing matching outfits&#10;&#10;Description automatically generated">
            <a:extLst>
              <a:ext uri="{FF2B5EF4-FFF2-40B4-BE49-F238E27FC236}">
                <a16:creationId xmlns:a16="http://schemas.microsoft.com/office/drawing/2014/main" id="{1BD31B1F-86B1-9E9D-95AA-EE128E0295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43" b="24169"/>
          <a:stretch/>
        </p:blipFill>
        <p:spPr>
          <a:xfrm>
            <a:off x="5571019" y="1822347"/>
            <a:ext cx="3200400" cy="1747133"/>
          </a:xfrm>
          <a:prstGeom prst="rect">
            <a:avLst/>
          </a:prstGeom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7425C02-BCB8-A338-E138-F35711B53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0000"/>
                    </a14:imgEffect>
                    <a14:imgEffect>
                      <a14:colorTemperature colorTemp="5127"/>
                    </a14:imgEffect>
                    <a14:imgEffect>
                      <a14:saturation sat="192000"/>
                    </a14:imgEffect>
                    <a14:imgEffect>
                      <a14:brightnessContrast bright="17000" contrast="2000"/>
                    </a14:imgEffect>
                  </a14:imgLayer>
                </a14:imgProps>
              </a:ext>
            </a:extLst>
          </a:blip>
          <a:srcRect t="13998" b="35170"/>
          <a:stretch/>
        </p:blipFill>
        <p:spPr>
          <a:xfrm>
            <a:off x="5571019" y="3699989"/>
            <a:ext cx="3200399" cy="174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3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Athletics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18520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Fall participation numbers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Field preparation robot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Next games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Today</a:t>
            </a:r>
            <a:r>
              <a:rPr lang="en-US" dirty="0"/>
              <a:t>: WCHS Volleyball vs. North Edgecombe at 4:30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Thursday</a:t>
            </a:r>
            <a:r>
              <a:rPr lang="en-US" dirty="0"/>
              <a:t>: WCHS Volleyball vs. Southeast Collegiate Prep Academy at 4:30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Friday</a:t>
            </a:r>
            <a:r>
              <a:rPr lang="en-US" dirty="0"/>
              <a:t>: WCMS Volleyball at Enfield Middle at 4:30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Friday</a:t>
            </a:r>
            <a:r>
              <a:rPr lang="en-US" dirty="0"/>
              <a:t>: WCHS Football vs. J.F. Webb at 7:00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7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6" name="Picture 5" descr="A football players in a line&#10;&#10;Description automatically generated">
            <a:extLst>
              <a:ext uri="{FF2B5EF4-FFF2-40B4-BE49-F238E27FC236}">
                <a16:creationId xmlns:a16="http://schemas.microsoft.com/office/drawing/2014/main" id="{C3676FB0-7302-AFF8-D611-01EC0D8776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441" r="2560"/>
          <a:stretch/>
        </p:blipFill>
        <p:spPr>
          <a:xfrm>
            <a:off x="5719881" y="1822348"/>
            <a:ext cx="3087739" cy="368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57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8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353</Words>
  <Application>Microsoft Macintosh PowerPoint</Application>
  <PresentationFormat>On-screen Show (4:3)</PresentationFormat>
  <Paragraphs>126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Arial</vt:lpstr>
      <vt:lpstr>Baskerville Old Face</vt:lpstr>
      <vt:lpstr>Calibri</vt:lpstr>
      <vt:lpstr>Calibri Light</vt:lpstr>
      <vt:lpstr>Century Gothic</vt:lpstr>
      <vt:lpstr>MARKER FELT WIDE</vt:lpstr>
      <vt:lpstr>Office Theme</vt:lpstr>
      <vt:lpstr>Operations Update</vt:lpstr>
      <vt:lpstr>Operations Updates</vt:lpstr>
      <vt:lpstr>FY 2024-2025 Enrollment Updates</vt:lpstr>
      <vt:lpstr>Elementary school enrollments  as of 8/26/2024</vt:lpstr>
      <vt:lpstr>Transportation</vt:lpstr>
      <vt:lpstr>Child Nutrition Department</vt:lpstr>
      <vt:lpstr>Athletics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Dennis Carrington</dc:creator>
  <cp:keywords/>
  <dc:description>generated using python-pptx</dc:description>
  <cp:lastModifiedBy>Heather Lawing</cp:lastModifiedBy>
  <cp:revision>15</cp:revision>
  <dcterms:created xsi:type="dcterms:W3CDTF">2013-01-27T09:14:16Z</dcterms:created>
  <dcterms:modified xsi:type="dcterms:W3CDTF">2024-08-26T20:52:11Z</dcterms:modified>
  <cp:category/>
</cp:coreProperties>
</file>