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66" r:id="rId2"/>
    <p:sldId id="268" r:id="rId3"/>
    <p:sldId id="269" r:id="rId4"/>
    <p:sldId id="272" r:id="rId5"/>
    <p:sldId id="273" r:id="rId6"/>
    <p:sldId id="276" r:id="rId7"/>
    <p:sldId id="274" r:id="rId8"/>
    <p:sldId id="275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/>
    <p:restoredTop sz="94637"/>
  </p:normalViewPr>
  <p:slideViewPr>
    <p:cSldViewPr snapToGrid="0" snapToObjects="1">
      <p:cViewPr varScale="1">
        <p:scale>
          <a:sx n="108" d="100"/>
          <a:sy n="108" d="100"/>
        </p:scale>
        <p:origin x="155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1/13/25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1/13/25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1/13/25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1/13/25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January 14,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524784" y="1811925"/>
            <a:ext cx="7132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Construction Manager at Risk Approval for Contract Negotiation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4522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What is a Construction Manager at Risk (CMAR)?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Definition:</a:t>
            </a:r>
          </a:p>
          <a:p>
            <a:r>
              <a:rPr lang="en-US" sz="2400" dirty="0"/>
              <a:t>CMAR is a project delivery method where a construction manager commits to delivering a project within a guaranteed maximum price (GMP).</a:t>
            </a:r>
          </a:p>
          <a:p>
            <a:endParaRPr lang="en-US" sz="2400" dirty="0"/>
          </a:p>
          <a:p>
            <a:r>
              <a:rPr lang="en-US" sz="2400" dirty="0"/>
              <a:t> Key Features: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CMAR is selected early in the design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Collaborates with architects and engineers to ensure project goals are met efficiently.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32248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CMAR’s Responsibilities in Our Project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Pre-Construction Phase: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Advises on budgeting, scheduling, and constructability.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Identifies cost-saving opportunities.</a:t>
            </a:r>
          </a:p>
          <a:p>
            <a:r>
              <a:rPr lang="en-US" sz="2400" dirty="0"/>
              <a:t>Construction Phase: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Oversees subcontractor selection and bidding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Manages day-to-day construction activities and ensures quality.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Ensures adherence to budget, schedule, and safety standards.</a:t>
            </a:r>
          </a:p>
          <a:p>
            <a:r>
              <a:rPr lang="en-US" sz="2400" dirty="0"/>
              <a:t>Risk Management: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Guarantees the project cost does not exceed the guaranteed maximum price (GMP).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9446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The Process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RFQ Distribution</a:t>
            </a:r>
            <a:r>
              <a:rPr lang="en-US" altLang="en-US" sz="2000" dirty="0">
                <a:latin typeface="Arial" panose="020B0604020202020204" pitchFamily="34" charset="0"/>
              </a:rPr>
              <a:t>: A Request for Qualifications (RFQ) was distributed through the organization’s website and </a:t>
            </a:r>
            <a:r>
              <a:rPr lang="en-US" altLang="en-US" sz="2000" dirty="0" err="1">
                <a:latin typeface="Arial" panose="020B0604020202020204" pitchFamily="34" charset="0"/>
              </a:rPr>
              <a:t>Bidnet</a:t>
            </a:r>
            <a:r>
              <a:rPr lang="en-US" altLang="en-US" sz="2000" dirty="0">
                <a:latin typeface="Arial" panose="020B0604020202020204" pitchFamily="34" charset="0"/>
              </a:rPr>
              <a:t> platform.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Proposal Submission Deadline</a:t>
            </a:r>
            <a:r>
              <a:rPr lang="en-US" altLang="en-US" sz="2000" dirty="0">
                <a:latin typeface="Arial" panose="020B0604020202020204" pitchFamily="34" charset="0"/>
              </a:rPr>
              <a:t>: Proposals were due by December 6, 2024.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Proposal Review</a:t>
            </a:r>
            <a:r>
              <a:rPr lang="en-US" altLang="en-US" sz="2000" dirty="0">
                <a:latin typeface="Arial" panose="020B0604020202020204" pitchFamily="34" charset="0"/>
              </a:rPr>
              <a:t>: A total of six proposals were received.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Shortlisting</a:t>
            </a:r>
            <a:r>
              <a:rPr lang="en-US" altLang="en-US" sz="2000" dirty="0">
                <a:latin typeface="Arial" panose="020B0604020202020204" pitchFamily="34" charset="0"/>
              </a:rPr>
              <a:t>: Four firms were shortlisted for formal interviews based on the initial evaluation.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Interview Process</a:t>
            </a:r>
            <a:r>
              <a:rPr lang="en-US" altLang="en-US" sz="2000" dirty="0">
                <a:latin typeface="Arial" panose="020B0604020202020204" pitchFamily="34" charset="0"/>
              </a:rPr>
              <a:t>: Formal interviews were conducted on January 7, 2025. A standardized scoring rubric was utilized to ensure an objective evaluation.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rial" panose="020B0604020202020204" pitchFamily="34" charset="0"/>
              </a:rPr>
              <a:t>Team Decision</a:t>
            </a:r>
            <a:r>
              <a:rPr lang="en-US" altLang="en-US" sz="2000" dirty="0">
                <a:latin typeface="Arial" panose="020B0604020202020204" pitchFamily="34" charset="0"/>
              </a:rPr>
              <a:t>: Following collaborative deliberation, the team reached a final decision.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23650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Who was interviewed?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3200" b="1" dirty="0" err="1">
                <a:latin typeface="Arial" panose="020B0604020202020204" pitchFamily="34" charset="0"/>
              </a:rPr>
              <a:t>LeChase</a:t>
            </a:r>
            <a:r>
              <a:rPr lang="en-US" altLang="en-US" sz="3200" b="1" dirty="0">
                <a:latin typeface="Arial" panose="020B0604020202020204" pitchFamily="34" charset="0"/>
              </a:rPr>
              <a:t>/SGS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3200" b="1" dirty="0">
                <a:latin typeface="Arial" panose="020B0604020202020204" pitchFamily="34" charset="0"/>
              </a:rPr>
              <a:t>H.G. Reynolds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3200" b="1" dirty="0" err="1">
                <a:latin typeface="Arial" panose="020B0604020202020204" pitchFamily="34" charset="0"/>
              </a:rPr>
              <a:t>MetCon</a:t>
            </a:r>
            <a:r>
              <a:rPr lang="en-US" altLang="en-US" sz="3200" b="1" dirty="0">
                <a:latin typeface="Arial" panose="020B0604020202020204" pitchFamily="34" charset="0"/>
              </a:rPr>
              <a:t>/ Raleigh Raised Development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3200" b="1" dirty="0">
                <a:latin typeface="Arial" panose="020B0604020202020204" pitchFamily="34" charset="0"/>
              </a:rPr>
              <a:t>Clancy and </a:t>
            </a:r>
            <a:r>
              <a:rPr lang="en-US" altLang="en-US" sz="3200" b="1" dirty="0" err="1">
                <a:latin typeface="Arial" panose="020B0604020202020204" pitchFamily="34" charset="0"/>
              </a:rPr>
              <a:t>Theys</a:t>
            </a:r>
            <a:r>
              <a:rPr lang="en-US" altLang="en-US" sz="3200" b="1" dirty="0">
                <a:latin typeface="Arial" panose="020B0604020202020204" pitchFamily="34" charset="0"/>
              </a:rPr>
              <a:t>/McFarland Construction</a:t>
            </a:r>
            <a:endParaRPr lang="en-US" altLang="en-US" sz="3200" dirty="0">
              <a:latin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11676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The Decision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31623" y="1763276"/>
            <a:ext cx="796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AutoShape 2" descr="LeChase Construction Services, LL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LeChase Construction Services, LL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94" y="1843941"/>
            <a:ext cx="2724150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1575956"/>
            <a:ext cx="3467100" cy="1314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378A84-885B-7E28-03C6-CAEEF8DB9528}"/>
              </a:ext>
            </a:extLst>
          </p:cNvPr>
          <p:cNvSpPr txBox="1"/>
          <p:nvPr/>
        </p:nvSpPr>
        <p:spPr>
          <a:xfrm>
            <a:off x="384378" y="2937685"/>
            <a:ext cx="81492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Established in 1944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Company ranks among the nations top contractors providing general construction and construction management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Has worked with over 24 school districts in capacity of Construction Manager at Risk or Agency Construction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school year they opened Murray Massenburg Elementary, Durham Public Schools where they served as Construction Manager at Risk (CMAR)</a:t>
            </a:r>
          </a:p>
        </p:txBody>
      </p:sp>
    </p:spTree>
    <p:extLst>
      <p:ext uri="{BB962C8B-B14F-4D97-AF65-F5344CB8AC3E}">
        <p14:creationId xmlns:p14="http://schemas.microsoft.com/office/powerpoint/2010/main" val="40916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Recommendation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307975" y="1708556"/>
            <a:ext cx="796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team would like for the Board of Education to approve the recommendation to begin negotiation for the </a:t>
            </a:r>
            <a:r>
              <a:rPr lang="en-US" sz="2400"/>
              <a:t>CMAR Contract. 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3" name="AutoShape 2" descr="LeChase Construction Services, LL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LeChase Construction Services, LL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8141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438</Words>
  <Application>Microsoft Macintosh PowerPoint</Application>
  <PresentationFormat>On-screen Show (4:3)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Office Theme</vt:lpstr>
      <vt:lpstr>Operations Updates</vt:lpstr>
      <vt:lpstr>Operations Updates</vt:lpstr>
      <vt:lpstr>What is a Construction Manager at Risk (CMAR)?</vt:lpstr>
      <vt:lpstr>CMAR’s Responsibilities in Our Project</vt:lpstr>
      <vt:lpstr>The Process</vt:lpstr>
      <vt:lpstr>Who was interviewed?</vt:lpstr>
      <vt:lpstr>The Decision</vt:lpstr>
      <vt:lpstr>Recommendation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Updates</dc:title>
  <dc:subject/>
  <dc:creator>Dennis Carrington</dc:creator>
  <cp:keywords/>
  <dc:description>generated using python-pptx</dc:description>
  <cp:lastModifiedBy>Dennis Carrington</cp:lastModifiedBy>
  <cp:revision>27</cp:revision>
  <dcterms:created xsi:type="dcterms:W3CDTF">2013-01-27T09:14:16Z</dcterms:created>
  <dcterms:modified xsi:type="dcterms:W3CDTF">2025-01-13T23:53:34Z</dcterms:modified>
  <cp:category/>
</cp:coreProperties>
</file>