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9144000"/>
  <p:notesSz cx="6858000" cy="9144000"/>
  <p:embeddedFontLst>
    <p:embeddedFont>
      <p:font typeface="Permanent Marker"/>
      <p:regular r:id="rId18"/>
    </p:embeddedFont>
    <p:embeddedFont>
      <p:font typeface="Libre Baskerville"/>
      <p:regular r:id="rId19"/>
      <p:bold r:id="rId20"/>
      <p:italic r:id="rId21"/>
    </p:embeddedFont>
    <p:embeddedFont>
      <p:font typeface="Century Gothic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6" roundtripDataSignature="AMtx7mihnItnGr30HFJOH0altBidrR5W7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AC6BAB4-9F3D-4A45-992F-58F2045DD0F5}">
  <a:tblStyle styleId="{AAC6BAB4-9F3D-4A45-992F-58F2045DD0F5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DDAD615D-31BC-49D5-AD28-D06369A9B5DF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28CCB409-BEFB-4A27-8FC6-3EC31B26B274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ibreBaskerville-bold.fntdata"/><Relationship Id="rId22" Type="http://schemas.openxmlformats.org/officeDocument/2006/relationships/font" Target="fonts/CenturyGothic-regular.fntdata"/><Relationship Id="rId21" Type="http://schemas.openxmlformats.org/officeDocument/2006/relationships/font" Target="fonts/LibreBaskerville-italic.fntdata"/><Relationship Id="rId24" Type="http://schemas.openxmlformats.org/officeDocument/2006/relationships/font" Target="fonts/CenturyGothic-italic.fntdata"/><Relationship Id="rId23" Type="http://schemas.openxmlformats.org/officeDocument/2006/relationships/font" Target="fonts/CenturyGothic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customschemas.google.com/relationships/presentationmetadata" Target="metadata"/><Relationship Id="rId25" Type="http://schemas.openxmlformats.org/officeDocument/2006/relationships/font" Target="fonts/CenturyGothic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LibreBaskerville-regular.fntdata"/><Relationship Id="rId18" Type="http://schemas.openxmlformats.org/officeDocument/2006/relationships/font" Target="fonts/PermanentMark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22930147b9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0" name="Google Shape;100;g322930147b9_0_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" name="Google Shape;114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" name="Google Shape;133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3" name="Google Shape;153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49581a05de_2_9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" name="Google Shape;170;g349581a05de_2_9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49581a05de_2_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g349581a05de_2_2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7" name="Google Shape;207;p1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5" name="Google Shape;225;p1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7" name="Google Shape;247;p2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49581a05de_2_12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49581a05de_2_1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g349581a05de_2_1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"/>
          <p:cNvSpPr/>
          <p:nvPr/>
        </p:nvSpPr>
        <p:spPr>
          <a:xfrm>
            <a:off x="0" y="424889"/>
            <a:ext cx="9144000" cy="685799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5"/>
          <p:cNvSpPr txBox="1"/>
          <p:nvPr>
            <p:ph type="ctrTitle"/>
          </p:nvPr>
        </p:nvSpPr>
        <p:spPr>
          <a:xfrm>
            <a:off x="342901" y="611541"/>
            <a:ext cx="4636008" cy="31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4B83"/>
              </a:buClr>
              <a:buSzPct val="111111"/>
              <a:buFont typeface="Libre Baskerville"/>
              <a:buNone/>
            </a:pPr>
            <a:r>
              <a:rPr lang="en-US" sz="4200">
                <a:latin typeface="Libre Baskerville"/>
                <a:ea typeface="Libre Baskerville"/>
                <a:cs typeface="Libre Baskerville"/>
                <a:sym typeface="Libre Baskerville"/>
              </a:rPr>
              <a:t>Warren County Schools </a:t>
            </a:r>
            <a:br>
              <a:rPr lang="en-US" sz="4200">
                <a:latin typeface="Libre Baskerville"/>
                <a:ea typeface="Libre Baskerville"/>
                <a:cs typeface="Libre Baskerville"/>
                <a:sym typeface="Libre Baskerville"/>
              </a:rPr>
            </a:br>
            <a:br>
              <a:rPr lang="en-US" sz="4200">
                <a:latin typeface="Libre Baskerville"/>
                <a:ea typeface="Libre Baskerville"/>
                <a:cs typeface="Libre Baskerville"/>
                <a:sym typeface="Libre Baskerville"/>
              </a:rPr>
            </a:br>
            <a:br>
              <a:rPr lang="en-US" sz="4200">
                <a:latin typeface="Libre Baskerville"/>
                <a:ea typeface="Libre Baskerville"/>
                <a:cs typeface="Libre Baskerville"/>
                <a:sym typeface="Libre Baskerville"/>
              </a:rPr>
            </a:br>
            <a:r>
              <a:rPr lang="en-US" sz="4200">
                <a:latin typeface="Libre Baskerville"/>
                <a:ea typeface="Libre Baskerville"/>
                <a:cs typeface="Libre Baskerville"/>
                <a:sym typeface="Libre Baskerville"/>
              </a:rPr>
              <a:t>FY 2025-2026</a:t>
            </a:r>
            <a:br>
              <a:rPr lang="en-US" sz="4200">
                <a:latin typeface="Libre Baskerville"/>
                <a:ea typeface="Libre Baskerville"/>
                <a:cs typeface="Libre Baskerville"/>
                <a:sym typeface="Libre Baskerville"/>
              </a:rPr>
            </a:br>
            <a:endParaRPr sz="42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90" name="Google Shape;90;p5"/>
          <p:cNvSpPr/>
          <p:nvPr/>
        </p:nvSpPr>
        <p:spPr>
          <a:xfrm flipH="1">
            <a:off x="6092502" y="-3"/>
            <a:ext cx="3051498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5"/>
          <p:cNvSpPr/>
          <p:nvPr/>
        </p:nvSpPr>
        <p:spPr>
          <a:xfrm flipH="1">
            <a:off x="6092502" y="-3"/>
            <a:ext cx="2708597" cy="6858000"/>
          </a:xfrm>
          <a:prstGeom prst="rect">
            <a:avLst/>
          </a:prstGeom>
          <a:gradFill>
            <a:gsLst>
              <a:gs pos="0">
                <a:srgbClr val="366092">
                  <a:alpha val="54509"/>
                </a:srgbClr>
              </a:gs>
              <a:gs pos="100000">
                <a:srgbClr val="000000">
                  <a:alpha val="5058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5"/>
          <p:cNvSpPr/>
          <p:nvPr/>
        </p:nvSpPr>
        <p:spPr>
          <a:xfrm rot="5400000">
            <a:off x="5691305" y="401193"/>
            <a:ext cx="3853890" cy="3051499"/>
          </a:xfrm>
          <a:prstGeom prst="rect">
            <a:avLst/>
          </a:prstGeom>
          <a:gradFill>
            <a:gsLst>
              <a:gs pos="0">
                <a:srgbClr val="000000">
                  <a:alpha val="32549"/>
                </a:srgbClr>
              </a:gs>
              <a:gs pos="96000">
                <a:srgbClr val="4F81BD">
                  <a:alpha val="0"/>
                </a:srgbClr>
              </a:gs>
              <a:gs pos="100000">
                <a:srgbClr val="4F81BD">
                  <a:alpha val="0"/>
                </a:srgbClr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white circle with blue text and a letter on it&#10;&#10;Description automatically generated" id="93" name="Google Shape;9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92840" y="1257871"/>
            <a:ext cx="4342252" cy="4342252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5"/>
          <p:cNvSpPr txBox="1"/>
          <p:nvPr/>
        </p:nvSpPr>
        <p:spPr>
          <a:xfrm>
            <a:off x="562957" y="4088513"/>
            <a:ext cx="4342200" cy="144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571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Superintendent’s Budget Proposal 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571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Board of Education Meeting 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571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April 8, 2025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5"/>
          <p:cNvSpPr txBox="1"/>
          <p:nvPr/>
        </p:nvSpPr>
        <p:spPr>
          <a:xfrm>
            <a:off x="6763966" y="5600122"/>
            <a:ext cx="175099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D93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CHAMPIONS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D93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Children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5"/>
          <p:cNvSpPr txBox="1"/>
          <p:nvPr/>
        </p:nvSpPr>
        <p:spPr>
          <a:xfrm rot="-277283">
            <a:off x="6084667" y="6226692"/>
            <a:ext cx="2498423" cy="369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with kindness!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5"/>
          <p:cNvSpPr txBox="1"/>
          <p:nvPr/>
        </p:nvSpPr>
        <p:spPr>
          <a:xfrm>
            <a:off x="6228959" y="385590"/>
            <a:ext cx="4572000" cy="6145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D1B31"/>
              </a:buClr>
              <a:buSzPts val="2400"/>
              <a:buFont typeface="Calibri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Dr. Carol Montague-Davis</a:t>
            </a:r>
            <a:endParaRPr b="0" i="0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Interim Superintendent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22930147b9_0_0"/>
          <p:cNvSpPr/>
          <p:nvPr/>
        </p:nvSpPr>
        <p:spPr>
          <a:xfrm>
            <a:off x="-208908" y="-281929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22930147b9_0_0"/>
          <p:cNvSpPr txBox="1"/>
          <p:nvPr>
            <p:ph type="ctrTitle"/>
          </p:nvPr>
        </p:nvSpPr>
        <p:spPr>
          <a:xfrm>
            <a:off x="140000" y="283600"/>
            <a:ext cx="4755600" cy="984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4B83"/>
              </a:buClr>
              <a:buSzPct val="100000"/>
              <a:buFont typeface="Libre Baskerville"/>
              <a:buNone/>
            </a:pPr>
            <a:r>
              <a:t/>
            </a:r>
            <a:endParaRPr sz="42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4B83"/>
              </a:buClr>
              <a:buSzPct val="116666"/>
              <a:buFont typeface="Libre Baskerville"/>
              <a:buNone/>
            </a:pPr>
            <a:r>
              <a:rPr lang="en-US" sz="3600">
                <a:latin typeface="Libre Baskerville"/>
                <a:ea typeface="Libre Baskerville"/>
                <a:cs typeface="Libre Baskerville"/>
                <a:sym typeface="Libre Baskerville"/>
              </a:rPr>
              <a:t>Agenda</a:t>
            </a:r>
            <a:r>
              <a:rPr lang="en-US" sz="4200">
                <a:latin typeface="Libre Baskerville"/>
                <a:ea typeface="Libre Baskerville"/>
                <a:cs typeface="Libre Baskerville"/>
                <a:sym typeface="Libre Baskerville"/>
              </a:rPr>
              <a:t>  </a:t>
            </a:r>
            <a:endParaRPr sz="42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04" name="Google Shape;104;g322930147b9_0_0"/>
          <p:cNvSpPr txBox="1"/>
          <p:nvPr>
            <p:ph idx="1" type="subTitle"/>
          </p:nvPr>
        </p:nvSpPr>
        <p:spPr>
          <a:xfrm>
            <a:off x="-124150" y="1501775"/>
            <a:ext cx="5440800" cy="426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400"/>
              <a:buChar char="●"/>
            </a:pPr>
            <a:r>
              <a:rPr lang="en-US" sz="2400">
                <a:solidFill>
                  <a:srgbClr val="0C0C0C"/>
                </a:solidFill>
              </a:rPr>
              <a:t>Superintendent’s Proposed Budget Priorities</a:t>
            </a:r>
            <a:endParaRPr sz="2400"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400"/>
              <a:buChar char="●"/>
            </a:pPr>
            <a:r>
              <a:rPr lang="en-US" sz="2400">
                <a:solidFill>
                  <a:srgbClr val="0C0C0C"/>
                </a:solidFill>
              </a:rPr>
              <a:t>Proposed Local Operating Budget Requests</a:t>
            </a:r>
            <a:endParaRPr sz="2400"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400"/>
              <a:buChar char="●"/>
            </a:pPr>
            <a:r>
              <a:rPr lang="en-US" sz="2400">
                <a:solidFill>
                  <a:srgbClr val="0C0C0C"/>
                </a:solidFill>
              </a:rPr>
              <a:t>Proposed Capital Operating Budget Requests</a:t>
            </a:r>
            <a:endParaRPr sz="2400"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400"/>
              <a:buChar char="●"/>
            </a:pPr>
            <a:r>
              <a:rPr lang="en-US" sz="2400">
                <a:solidFill>
                  <a:srgbClr val="0C0C0C"/>
                </a:solidFill>
              </a:rPr>
              <a:t>FY 2025-2026 Proposed </a:t>
            </a:r>
            <a:endParaRPr sz="2400">
              <a:solidFill>
                <a:srgbClr val="0C0C0C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C0C0C"/>
                </a:solidFill>
              </a:rPr>
              <a:t>Budget </a:t>
            </a:r>
            <a:r>
              <a:rPr lang="en-US" sz="2400">
                <a:solidFill>
                  <a:srgbClr val="0C0C0C"/>
                </a:solidFill>
              </a:rPr>
              <a:t>Summary</a:t>
            </a:r>
            <a:endParaRPr sz="2400">
              <a:solidFill>
                <a:srgbClr val="0C0C0C"/>
              </a:solidFill>
            </a:endParaRPr>
          </a:p>
        </p:txBody>
      </p:sp>
      <p:sp>
        <p:nvSpPr>
          <p:cNvPr id="105" name="Google Shape;105;g322930147b9_0_0"/>
          <p:cNvSpPr/>
          <p:nvPr/>
        </p:nvSpPr>
        <p:spPr>
          <a:xfrm flipH="1">
            <a:off x="6092400" y="-3"/>
            <a:ext cx="30516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26000">
                <a:srgbClr val="000000"/>
              </a:gs>
              <a:gs pos="100000">
                <a:schemeClr val="accent1"/>
              </a:gs>
            </a:gsLst>
            <a:lin ang="9000021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22930147b9_0_0"/>
          <p:cNvSpPr/>
          <p:nvPr/>
        </p:nvSpPr>
        <p:spPr>
          <a:xfrm flipH="1">
            <a:off x="6092399" y="-3"/>
            <a:ext cx="2708700" cy="6858000"/>
          </a:xfrm>
          <a:prstGeom prst="rect">
            <a:avLst/>
          </a:prstGeom>
          <a:gradFill>
            <a:gsLst>
              <a:gs pos="0">
                <a:srgbClr val="366092">
                  <a:alpha val="54509"/>
                </a:srgbClr>
              </a:gs>
              <a:gs pos="100000">
                <a:srgbClr val="000000">
                  <a:alpha val="50588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322930147b9_0_0"/>
          <p:cNvSpPr/>
          <p:nvPr/>
        </p:nvSpPr>
        <p:spPr>
          <a:xfrm rot="5400000">
            <a:off x="5691299" y="401097"/>
            <a:ext cx="3853800" cy="3051600"/>
          </a:xfrm>
          <a:prstGeom prst="rect">
            <a:avLst/>
          </a:prstGeom>
          <a:gradFill>
            <a:gsLst>
              <a:gs pos="0">
                <a:srgbClr val="000000">
                  <a:alpha val="32549"/>
                </a:srgbClr>
              </a:gs>
              <a:gs pos="96000">
                <a:srgbClr val="4F81BD">
                  <a:alpha val="0"/>
                </a:srgbClr>
              </a:gs>
              <a:gs pos="100000">
                <a:srgbClr val="4F81BD">
                  <a:alpha val="0"/>
                </a:srgbClr>
              </a:gs>
            </a:gsLst>
            <a:lin ang="840013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white circle with blue text and a letter on it&#10;&#10;Description automatically generated" id="108" name="Google Shape;108;g322930147b9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8200" y="1166500"/>
            <a:ext cx="3562851" cy="356285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g322930147b9_0_0"/>
          <p:cNvSpPr txBox="1"/>
          <p:nvPr/>
        </p:nvSpPr>
        <p:spPr>
          <a:xfrm>
            <a:off x="6763966" y="5600122"/>
            <a:ext cx="1751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D93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CHAMPIONS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D93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Children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322930147b9_0_0"/>
          <p:cNvSpPr txBox="1"/>
          <p:nvPr/>
        </p:nvSpPr>
        <p:spPr>
          <a:xfrm rot="-277475">
            <a:off x="6242315" y="6220260"/>
            <a:ext cx="2340420" cy="369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with kindness!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g322930147b9_0_0"/>
          <p:cNvSpPr txBox="1"/>
          <p:nvPr/>
        </p:nvSpPr>
        <p:spPr>
          <a:xfrm>
            <a:off x="6228959" y="385590"/>
            <a:ext cx="4572000" cy="7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D1B31"/>
              </a:buClr>
              <a:buSzPts val="24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/>
          <p:nvPr/>
        </p:nvSpPr>
        <p:spPr>
          <a:xfrm>
            <a:off x="114300" y="-365649"/>
            <a:ext cx="9259800" cy="7094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/>
          <p:cNvSpPr/>
          <p:nvPr/>
        </p:nvSpPr>
        <p:spPr>
          <a:xfrm flipH="1" rot="10800000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4509"/>
                </a:srgbClr>
              </a:gs>
              <a:gs pos="100000">
                <a:srgbClr val="366092"/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/>
          <p:nvPr/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rgbClr val="4F81BD">
                  <a:alpha val="40000"/>
                </a:srgbClr>
              </a:gs>
              <a:gs pos="74000">
                <a:srgbClr val="93B3D7">
                  <a:alpha val="0"/>
                </a:srgbClr>
              </a:gs>
              <a:gs pos="100000">
                <a:srgbClr val="93B3D7">
                  <a:alpha val="0"/>
                </a:srgbClr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3"/>
          <p:cNvSpPr/>
          <p:nvPr/>
        </p:nvSpPr>
        <p:spPr>
          <a:xfrm flipH="1">
            <a:off x="-1" y="-1"/>
            <a:ext cx="9144000" cy="1574400"/>
          </a:xfrm>
          <a:prstGeom prst="rect">
            <a:avLst/>
          </a:prstGeom>
          <a:gradFill>
            <a:gsLst>
              <a:gs pos="0">
                <a:srgbClr val="000000">
                  <a:alpha val="61568"/>
                </a:srgbClr>
              </a:gs>
              <a:gs pos="78000">
                <a:srgbClr val="4F81BD">
                  <a:alpha val="13725"/>
                </a:srgbClr>
              </a:gs>
              <a:gs pos="100000">
                <a:srgbClr val="4F81BD">
                  <a:alpha val="13725"/>
                </a:srgbClr>
              </a:gs>
            </a:gsLst>
            <a:lin ang="156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3"/>
          <p:cNvSpPr txBox="1"/>
          <p:nvPr>
            <p:ph type="ctrTitle"/>
          </p:nvPr>
        </p:nvSpPr>
        <p:spPr>
          <a:xfrm>
            <a:off x="107638" y="268603"/>
            <a:ext cx="6573329" cy="11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lang="en-US" sz="3600">
                <a:solidFill>
                  <a:srgbClr val="FFFFFF"/>
                </a:solidFill>
              </a:rPr>
              <a:t>FY 2025-2026 </a:t>
            </a:r>
            <a:r>
              <a:rPr lang="en-US" sz="3600">
                <a:solidFill>
                  <a:srgbClr val="FFFFFF"/>
                </a:solidFill>
              </a:rPr>
              <a:t>Superintendent's</a:t>
            </a:r>
            <a:r>
              <a:rPr lang="en-US" sz="3600">
                <a:solidFill>
                  <a:srgbClr val="FFFFFF"/>
                </a:solidFill>
              </a:rPr>
              <a:t> </a:t>
            </a:r>
            <a:r>
              <a:rPr lang="en-US" sz="3600" u="sng">
                <a:solidFill>
                  <a:srgbClr val="FFFFFF"/>
                </a:solidFill>
              </a:rPr>
              <a:t>Proposed</a:t>
            </a:r>
            <a:r>
              <a:rPr lang="en-US" sz="3600">
                <a:solidFill>
                  <a:srgbClr val="FFFFFF"/>
                </a:solidFill>
              </a:rPr>
              <a:t> Budget Priorities </a:t>
            </a:r>
            <a:endParaRPr sz="3600"/>
          </a:p>
        </p:txBody>
      </p:sp>
      <p:pic>
        <p:nvPicPr>
          <p:cNvPr descr="Recreated Logo White Circle No Background.png" id="121" name="Google Shape;12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12629" y="304890"/>
            <a:ext cx="1102360" cy="110236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3"/>
          <p:cNvSpPr txBox="1"/>
          <p:nvPr/>
        </p:nvSpPr>
        <p:spPr>
          <a:xfrm>
            <a:off x="6273033" y="5760626"/>
            <a:ext cx="1581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3"/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72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3"/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72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3"/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72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3"/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|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3"/>
          <p:cNvSpPr txBox="1"/>
          <p:nvPr/>
        </p:nvSpPr>
        <p:spPr>
          <a:xfrm rot="-277375">
            <a:off x="6194300" y="6362173"/>
            <a:ext cx="1734543" cy="3079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3"/>
          <p:cNvSpPr txBox="1"/>
          <p:nvPr/>
        </p:nvSpPr>
        <p:spPr>
          <a:xfrm>
            <a:off x="520776" y="3762875"/>
            <a:ext cx="8194200" cy="21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Technology Sustainability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Integrating sustainability principles into the technology lifecycle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Focusing on energy efficiency, responsible hardware and software management, and minimizing waste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7688" y="1795965"/>
            <a:ext cx="3028950" cy="151447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3"/>
          <p:cNvSpPr txBox="1"/>
          <p:nvPr/>
        </p:nvSpPr>
        <p:spPr>
          <a:xfrm>
            <a:off x="107624" y="1842925"/>
            <a:ext cx="5687700" cy="17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en-US" sz="2400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Staffing</a:t>
            </a:r>
            <a:r>
              <a:rPr lang="en-US" sz="1800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8001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Staff Recruitment and Retention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8001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Organizational Changes and Enhancements 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"/>
          <p:cNvSpPr/>
          <p:nvPr/>
        </p:nvSpPr>
        <p:spPr>
          <a:xfrm>
            <a:off x="107637" y="-231209"/>
            <a:ext cx="9259800" cy="7094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8"/>
          <p:cNvSpPr/>
          <p:nvPr/>
        </p:nvSpPr>
        <p:spPr>
          <a:xfrm flipH="1" rot="10800000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4509"/>
                </a:srgbClr>
              </a:gs>
              <a:gs pos="100000">
                <a:srgbClr val="366092"/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8"/>
          <p:cNvSpPr/>
          <p:nvPr/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rgbClr val="4F81BD">
                  <a:alpha val="40000"/>
                </a:srgbClr>
              </a:gs>
              <a:gs pos="74000">
                <a:srgbClr val="93B3D7">
                  <a:alpha val="0"/>
                </a:srgbClr>
              </a:gs>
              <a:gs pos="100000">
                <a:srgbClr val="93B3D7">
                  <a:alpha val="0"/>
                </a:srgbClr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/>
          <p:nvPr/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1568"/>
                </a:srgbClr>
              </a:gs>
              <a:gs pos="78000">
                <a:srgbClr val="4F81BD">
                  <a:alpha val="13725"/>
                </a:srgbClr>
              </a:gs>
              <a:gs pos="100000">
                <a:srgbClr val="4F81BD">
                  <a:alpha val="13725"/>
                </a:srgbClr>
              </a:gs>
            </a:gsLst>
            <a:lin ang="156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8"/>
          <p:cNvSpPr txBox="1"/>
          <p:nvPr>
            <p:ph type="ctrTitle"/>
          </p:nvPr>
        </p:nvSpPr>
        <p:spPr>
          <a:xfrm>
            <a:off x="107638" y="268603"/>
            <a:ext cx="6573329" cy="11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lang="en-US" sz="3600">
                <a:solidFill>
                  <a:srgbClr val="FFFFFF"/>
                </a:solidFill>
              </a:rPr>
              <a:t>FY 2025-2026 </a:t>
            </a:r>
            <a:r>
              <a:rPr lang="en-US" sz="3600">
                <a:solidFill>
                  <a:srgbClr val="FFFFFF"/>
                </a:solidFill>
              </a:rPr>
              <a:t>Superintendent’s </a:t>
            </a:r>
            <a:r>
              <a:rPr lang="en-US" sz="3600" u="sng">
                <a:solidFill>
                  <a:srgbClr val="FFFFFF"/>
                </a:solidFill>
              </a:rPr>
              <a:t>Proposed</a:t>
            </a:r>
            <a:r>
              <a:rPr lang="en-US" sz="3600">
                <a:solidFill>
                  <a:srgbClr val="FFFFFF"/>
                </a:solidFill>
              </a:rPr>
              <a:t> Budget Priorities </a:t>
            </a:r>
            <a:endParaRPr sz="3600"/>
          </a:p>
        </p:txBody>
      </p:sp>
      <p:pic>
        <p:nvPicPr>
          <p:cNvPr descr="Recreated Logo White Circle No Background.png" id="140" name="Google Shape;14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12629" y="304890"/>
            <a:ext cx="1102360" cy="110236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8"/>
          <p:cNvSpPr txBox="1"/>
          <p:nvPr/>
        </p:nvSpPr>
        <p:spPr>
          <a:xfrm>
            <a:off x="6273033" y="5760626"/>
            <a:ext cx="1581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8"/>
          <p:cNvSpPr txBox="1"/>
          <p:nvPr/>
        </p:nvSpPr>
        <p:spPr>
          <a:xfrm>
            <a:off x="392626" y="1878675"/>
            <a:ext cx="6426600" cy="17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en-US" sz="2400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Enhancement of Athletics</a:t>
            </a:r>
            <a:r>
              <a:rPr b="1" i="1" lang="en-US" sz="24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Update Facilities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Reconditioning Equipment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Security and Officials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8"/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72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8"/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72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8"/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72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8"/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|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8"/>
          <p:cNvSpPr txBox="1"/>
          <p:nvPr/>
        </p:nvSpPr>
        <p:spPr>
          <a:xfrm rot="-277375">
            <a:off x="6194300" y="6362173"/>
            <a:ext cx="1734543" cy="3079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8"/>
          <p:cNvSpPr txBox="1"/>
          <p:nvPr/>
        </p:nvSpPr>
        <p:spPr>
          <a:xfrm>
            <a:off x="392631" y="3763391"/>
            <a:ext cx="5747100" cy="16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Future Investments 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Facilities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Transportation 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Next Phase Developments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149" name="Google Shape;149;p8" title="IMG_3583.jpeg"/>
          <p:cNvPicPr preferRelativeResize="0"/>
          <p:nvPr/>
        </p:nvPicPr>
        <p:blipFill rotWithShape="1">
          <a:blip r:embed="rId4">
            <a:alphaModFix/>
          </a:blip>
          <a:srcRect b="0" l="29460" r="13949" t="0"/>
          <a:stretch/>
        </p:blipFill>
        <p:spPr>
          <a:xfrm>
            <a:off x="6609375" y="1493225"/>
            <a:ext cx="2300824" cy="268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8" title="IMG_3582.jpeg"/>
          <p:cNvPicPr preferRelativeResize="0"/>
          <p:nvPr/>
        </p:nvPicPr>
        <p:blipFill rotWithShape="1">
          <a:blip r:embed="rId5">
            <a:alphaModFix/>
          </a:blip>
          <a:srcRect b="1806" l="0" r="29037" t="2076"/>
          <a:stretch/>
        </p:blipFill>
        <p:spPr>
          <a:xfrm>
            <a:off x="4572000" y="3821450"/>
            <a:ext cx="2890649" cy="268645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"/>
          <p:cNvSpPr/>
          <p:nvPr/>
        </p:nvSpPr>
        <p:spPr>
          <a:xfrm>
            <a:off x="107636" y="-236700"/>
            <a:ext cx="9259800" cy="7094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9"/>
          <p:cNvSpPr/>
          <p:nvPr/>
        </p:nvSpPr>
        <p:spPr>
          <a:xfrm flipH="1" rot="10800000">
            <a:off x="1" y="55"/>
            <a:ext cx="9144000" cy="1575900"/>
          </a:xfrm>
          <a:prstGeom prst="rect">
            <a:avLst/>
          </a:prstGeom>
          <a:gradFill>
            <a:gsLst>
              <a:gs pos="0">
                <a:srgbClr val="000000">
                  <a:alpha val="94509"/>
                </a:srgbClr>
              </a:gs>
              <a:gs pos="100000">
                <a:srgbClr val="366092"/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9"/>
          <p:cNvSpPr/>
          <p:nvPr/>
        </p:nvSpPr>
        <p:spPr>
          <a:xfrm>
            <a:off x="0" y="0"/>
            <a:ext cx="6096600" cy="1575600"/>
          </a:xfrm>
          <a:prstGeom prst="rect">
            <a:avLst/>
          </a:prstGeom>
          <a:gradFill>
            <a:gsLst>
              <a:gs pos="0">
                <a:srgbClr val="4F81BD">
                  <a:alpha val="40000"/>
                </a:srgbClr>
              </a:gs>
              <a:gs pos="74000">
                <a:srgbClr val="93B3D7">
                  <a:alpha val="0"/>
                </a:srgbClr>
              </a:gs>
              <a:gs pos="100000">
                <a:srgbClr val="93B3D7">
                  <a:alpha val="0"/>
                </a:srgbClr>
              </a:gs>
            </a:gsLst>
            <a:lin ang="840013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9"/>
          <p:cNvSpPr/>
          <p:nvPr/>
        </p:nvSpPr>
        <p:spPr>
          <a:xfrm flipH="1">
            <a:off x="-1" y="524"/>
            <a:ext cx="9144000" cy="1574400"/>
          </a:xfrm>
          <a:prstGeom prst="rect">
            <a:avLst/>
          </a:prstGeom>
          <a:gradFill>
            <a:gsLst>
              <a:gs pos="0">
                <a:srgbClr val="000000">
                  <a:alpha val="61568"/>
                </a:srgbClr>
              </a:gs>
              <a:gs pos="78000">
                <a:srgbClr val="4F81BD">
                  <a:alpha val="13725"/>
                </a:srgbClr>
              </a:gs>
              <a:gs pos="100000">
                <a:srgbClr val="4F81BD">
                  <a:alpha val="13725"/>
                </a:srgbClr>
              </a:gs>
            </a:gsLst>
            <a:lin ang="15600151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9"/>
          <p:cNvSpPr txBox="1"/>
          <p:nvPr>
            <p:ph type="ctrTitle"/>
          </p:nvPr>
        </p:nvSpPr>
        <p:spPr>
          <a:xfrm>
            <a:off x="308875" y="268600"/>
            <a:ext cx="7545900" cy="11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br>
              <a:rPr lang="en-US" sz="3600">
                <a:solidFill>
                  <a:srgbClr val="FFFFFF"/>
                </a:solidFill>
              </a:rPr>
            </a:br>
            <a:r>
              <a:rPr lang="en-US" sz="3600">
                <a:solidFill>
                  <a:srgbClr val="FFFFFF"/>
                </a:solidFill>
              </a:rPr>
              <a:t>County Appropriation History </a:t>
            </a:r>
            <a:br>
              <a:rPr lang="en-US" sz="3600">
                <a:solidFill>
                  <a:srgbClr val="FFFFFF"/>
                </a:solidFill>
              </a:rPr>
            </a:br>
            <a:endParaRPr sz="3600"/>
          </a:p>
        </p:txBody>
      </p:sp>
      <p:pic>
        <p:nvPicPr>
          <p:cNvPr descr="Recreated Logo White Circle No Background.png" id="160" name="Google Shape;16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12629" y="304890"/>
            <a:ext cx="1102360" cy="110236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9"/>
          <p:cNvSpPr txBox="1"/>
          <p:nvPr/>
        </p:nvSpPr>
        <p:spPr>
          <a:xfrm>
            <a:off x="6273033" y="5760626"/>
            <a:ext cx="1581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9"/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72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9"/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72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9"/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72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9"/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|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9"/>
          <p:cNvSpPr txBox="1"/>
          <p:nvPr/>
        </p:nvSpPr>
        <p:spPr>
          <a:xfrm rot="-277375">
            <a:off x="6194300" y="6362173"/>
            <a:ext cx="1734543" cy="3079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7" name="Google Shape;167;p9"/>
          <p:cNvGraphicFramePr/>
          <p:nvPr/>
        </p:nvGraphicFramePr>
        <p:xfrm>
          <a:off x="919225" y="186219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{AAC6BAB4-9F3D-4A45-992F-58F2045DD0F5}</a:tableStyleId>
              </a:tblPr>
              <a:tblGrid>
                <a:gridCol w="1818375"/>
                <a:gridCol w="1877750"/>
                <a:gridCol w="1877750"/>
                <a:gridCol w="1877750"/>
              </a:tblGrid>
              <a:tr h="775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Fiscal Year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Local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Capital Outlay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Total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89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2020-2021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$4,784,331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$350,000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$5,134,331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89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2021-2022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$5,034,331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$350,000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$5,384,331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89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2022-2023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$5,034,331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$350,000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$5,384,331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898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2023-2024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$5,384,331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$350,000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$5,734,331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89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2024-2025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$5,384,331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$350,000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$5,734,331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49581a05de_2_91"/>
          <p:cNvSpPr/>
          <p:nvPr/>
        </p:nvSpPr>
        <p:spPr>
          <a:xfrm>
            <a:off x="107636" y="-236700"/>
            <a:ext cx="9259800" cy="7094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349581a05de_2_91"/>
          <p:cNvSpPr/>
          <p:nvPr/>
        </p:nvSpPr>
        <p:spPr>
          <a:xfrm flipH="1" rot="10800000">
            <a:off x="1" y="55"/>
            <a:ext cx="9144000" cy="1575900"/>
          </a:xfrm>
          <a:prstGeom prst="rect">
            <a:avLst/>
          </a:prstGeom>
          <a:gradFill>
            <a:gsLst>
              <a:gs pos="0">
                <a:srgbClr val="000000">
                  <a:alpha val="94509"/>
                </a:srgbClr>
              </a:gs>
              <a:gs pos="100000">
                <a:srgbClr val="366092"/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349581a05de_2_91"/>
          <p:cNvSpPr/>
          <p:nvPr/>
        </p:nvSpPr>
        <p:spPr>
          <a:xfrm>
            <a:off x="0" y="0"/>
            <a:ext cx="6096600" cy="1575600"/>
          </a:xfrm>
          <a:prstGeom prst="rect">
            <a:avLst/>
          </a:prstGeom>
          <a:gradFill>
            <a:gsLst>
              <a:gs pos="0">
                <a:srgbClr val="4F81BD">
                  <a:alpha val="40000"/>
                </a:srgbClr>
              </a:gs>
              <a:gs pos="74000">
                <a:srgbClr val="93B3D7">
                  <a:alpha val="0"/>
                </a:srgbClr>
              </a:gs>
              <a:gs pos="100000">
                <a:srgbClr val="93B3D7">
                  <a:alpha val="0"/>
                </a:srgbClr>
              </a:gs>
            </a:gsLst>
            <a:lin ang="840013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349581a05de_2_91"/>
          <p:cNvSpPr/>
          <p:nvPr/>
        </p:nvSpPr>
        <p:spPr>
          <a:xfrm flipH="1">
            <a:off x="-1" y="524"/>
            <a:ext cx="9144000" cy="1574400"/>
          </a:xfrm>
          <a:prstGeom prst="rect">
            <a:avLst/>
          </a:prstGeom>
          <a:gradFill>
            <a:gsLst>
              <a:gs pos="0">
                <a:srgbClr val="000000">
                  <a:alpha val="61568"/>
                </a:srgbClr>
              </a:gs>
              <a:gs pos="78000">
                <a:srgbClr val="4F81BD">
                  <a:alpha val="13725"/>
                </a:srgbClr>
              </a:gs>
              <a:gs pos="100000">
                <a:srgbClr val="4F81BD">
                  <a:alpha val="13725"/>
                </a:srgbClr>
              </a:gs>
            </a:gsLst>
            <a:lin ang="15600151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349581a05de_2_91"/>
          <p:cNvSpPr txBox="1"/>
          <p:nvPr>
            <p:ph type="ctrTitle"/>
          </p:nvPr>
        </p:nvSpPr>
        <p:spPr>
          <a:xfrm>
            <a:off x="490300" y="276475"/>
            <a:ext cx="7545900" cy="11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lang="en-US" sz="3600">
                <a:solidFill>
                  <a:srgbClr val="FFFFFF"/>
                </a:solidFill>
              </a:rPr>
              <a:t>FY 2025-2026 </a:t>
            </a:r>
            <a:r>
              <a:rPr lang="en-US" sz="3600" u="sng">
                <a:solidFill>
                  <a:srgbClr val="FFFFFF"/>
                </a:solidFill>
              </a:rPr>
              <a:t>Proposed</a:t>
            </a:r>
            <a:r>
              <a:rPr lang="en-US" sz="3600">
                <a:solidFill>
                  <a:srgbClr val="FFFFFF"/>
                </a:solidFill>
              </a:rPr>
              <a:t> Supplement Increase</a:t>
            </a:r>
            <a:endParaRPr sz="3600"/>
          </a:p>
        </p:txBody>
      </p:sp>
      <p:pic>
        <p:nvPicPr>
          <p:cNvPr descr="Recreated Logo White Circle No Background.png" id="177" name="Google Shape;177;g349581a05de_2_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12629" y="304890"/>
            <a:ext cx="1102360" cy="110236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g349581a05de_2_91"/>
          <p:cNvSpPr txBox="1"/>
          <p:nvPr/>
        </p:nvSpPr>
        <p:spPr>
          <a:xfrm>
            <a:off x="6273033" y="5760626"/>
            <a:ext cx="1581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g349581a05de_2_91"/>
          <p:cNvSpPr/>
          <p:nvPr/>
        </p:nvSpPr>
        <p:spPr>
          <a:xfrm>
            <a:off x="533631" y="6304131"/>
            <a:ext cx="96300" cy="646200"/>
          </a:xfrm>
          <a:prstGeom prst="rect">
            <a:avLst/>
          </a:prstGeom>
          <a:solidFill>
            <a:srgbClr val="134B83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73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g349581a05de_2_91"/>
          <p:cNvSpPr txBox="1"/>
          <p:nvPr/>
        </p:nvSpPr>
        <p:spPr>
          <a:xfrm>
            <a:off x="187048" y="6386356"/>
            <a:ext cx="394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|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g349581a05de_2_91"/>
          <p:cNvSpPr txBox="1"/>
          <p:nvPr/>
        </p:nvSpPr>
        <p:spPr>
          <a:xfrm rot="-277375">
            <a:off x="6194342" y="6362170"/>
            <a:ext cx="1734543" cy="3079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349581a05de_2_91"/>
          <p:cNvSpPr txBox="1"/>
          <p:nvPr/>
        </p:nvSpPr>
        <p:spPr>
          <a:xfrm>
            <a:off x="490334" y="1564813"/>
            <a:ext cx="5297100" cy="397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20875">
            <a:noAutofit/>
          </a:bodyPr>
          <a:lstStyle/>
          <a:p>
            <a:pPr indent="0" lvl="0" marL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WCS Employee Supplement Increases</a:t>
            </a:r>
            <a:endParaRPr b="1"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3" name="Google Shape;183;g349581a05de_2_91"/>
          <p:cNvGraphicFramePr/>
          <p:nvPr/>
        </p:nvGraphicFramePr>
        <p:xfrm>
          <a:off x="490301" y="200449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{DDAD615D-31BC-49D5-AD28-D06369A9B5DF}</a:tableStyleId>
              </a:tblPr>
              <a:tblGrid>
                <a:gridCol w="2106975"/>
                <a:gridCol w="1843100"/>
                <a:gridCol w="1840450"/>
                <a:gridCol w="2372850"/>
              </a:tblGrid>
              <a:tr h="466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1" sz="2000" u="none" cap="none" strike="noStrike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57600" marB="57600" marR="57600" marL="57600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B8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2019-20 School Year</a:t>
                      </a:r>
                      <a:endParaRPr b="1" sz="2000" u="none" cap="none" strike="noStrike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57600" marB="57600" marR="57600" marL="57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B8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2020-21 School Year</a:t>
                      </a:r>
                      <a:endParaRPr b="1" sz="2000" u="none" cap="none" strike="noStrike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57600" marB="57600" marR="57600" marL="57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B8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2025-2026 School</a:t>
                      </a:r>
                      <a:endParaRPr b="1" sz="2000" u="none" cap="none" strike="noStrike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Year</a:t>
                      </a:r>
                      <a:endParaRPr b="1" sz="2000" u="none" cap="none" strike="noStrike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57600" marB="57600" marR="57600" marL="57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B83"/>
                    </a:solidFill>
                  </a:tcPr>
                </a:tc>
              </a:tr>
              <a:tr h="445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Teachers</a:t>
                      </a:r>
                      <a:endParaRPr sz="20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57600" marB="57600" marR="57600" marL="57600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$1,900</a:t>
                      </a:r>
                      <a:endParaRPr sz="20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57600" marB="57600" marR="57600" marL="57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$2,900</a:t>
                      </a:r>
                      <a:endParaRPr sz="2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57600" marB="57600" marR="57600" marL="57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$3,500</a:t>
                      </a:r>
                      <a:endParaRPr sz="20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57600" marB="57600" marR="57600" marL="57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Classified Staff</a:t>
                      </a:r>
                      <a:endParaRPr sz="20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57600" marB="57600" marR="57600" marL="57600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$300</a:t>
                      </a:r>
                      <a:endParaRPr sz="2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57600" marB="57600" marR="57600" marL="57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$600</a:t>
                      </a:r>
                      <a:endParaRPr sz="2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57600" marB="57600" marR="57600" marL="57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$1,200</a:t>
                      </a:r>
                      <a:endParaRPr sz="2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57600" marB="57600" marR="57600" marL="57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4" name="Google Shape;184;g349581a05de_2_91"/>
          <p:cNvGraphicFramePr/>
          <p:nvPr/>
        </p:nvGraphicFramePr>
        <p:xfrm>
          <a:off x="672825" y="4018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{28CCB409-BEFB-4A27-8FC6-3EC31B26B274}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-3810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Char char="●"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Northampton County: 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810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Char char="●"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Halifax County: 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810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Char char="●"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Franklin County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810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Char char="●"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Vance County: 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810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Char char="●"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Roanoke Rapids: 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810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Char char="●"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Granville County: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$3,333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$3,700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$3,969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$5,348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$5,630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$5,916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5" name="Google Shape;185;g349581a05de_2_91"/>
          <p:cNvSpPr txBox="1"/>
          <p:nvPr/>
        </p:nvSpPr>
        <p:spPr>
          <a:xfrm>
            <a:off x="1036075" y="6220825"/>
            <a:ext cx="8107800" cy="397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20875">
            <a:noAutofit/>
          </a:bodyPr>
          <a:lstStyle/>
          <a:p>
            <a:pPr indent="0" lvl="0" marL="0" rtl="0" algn="l">
              <a:lnSpc>
                <a:spcPct val="93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1" i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Source:</a:t>
            </a:r>
            <a:r>
              <a:rPr i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NC Association of County Commissioners, 2023 Selected Statistics of Local Salary Supplements</a:t>
            </a:r>
            <a:endParaRPr b="1"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6" name="Google Shape;186;g349581a05de_2_91"/>
          <p:cNvSpPr txBox="1"/>
          <p:nvPr/>
        </p:nvSpPr>
        <p:spPr>
          <a:xfrm>
            <a:off x="490350" y="3721950"/>
            <a:ext cx="8163300" cy="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Retention Factors: Average Regional Local Supplements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349581a05de_2_91"/>
          <p:cNvSpPr/>
          <p:nvPr/>
        </p:nvSpPr>
        <p:spPr>
          <a:xfrm>
            <a:off x="672825" y="6304130"/>
            <a:ext cx="96300" cy="646200"/>
          </a:xfrm>
          <a:prstGeom prst="rect">
            <a:avLst/>
          </a:prstGeom>
          <a:solidFill>
            <a:srgbClr val="134B83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73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49581a05de_2_91"/>
          <p:cNvSpPr/>
          <p:nvPr/>
        </p:nvSpPr>
        <p:spPr>
          <a:xfrm>
            <a:off x="823068" y="6304129"/>
            <a:ext cx="96300" cy="646200"/>
          </a:xfrm>
          <a:prstGeom prst="rect">
            <a:avLst/>
          </a:prstGeom>
          <a:solidFill>
            <a:srgbClr val="134B83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73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49581a05de_2_27"/>
          <p:cNvSpPr/>
          <p:nvPr/>
        </p:nvSpPr>
        <p:spPr>
          <a:xfrm>
            <a:off x="-115800" y="-255251"/>
            <a:ext cx="9259800" cy="7726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g349581a05de_2_27"/>
          <p:cNvSpPr/>
          <p:nvPr/>
        </p:nvSpPr>
        <p:spPr>
          <a:xfrm flipH="1" rot="10800000">
            <a:off x="1" y="-255970"/>
            <a:ext cx="9144000" cy="1575900"/>
          </a:xfrm>
          <a:prstGeom prst="rect">
            <a:avLst/>
          </a:prstGeom>
          <a:gradFill>
            <a:gsLst>
              <a:gs pos="0">
                <a:srgbClr val="000000">
                  <a:alpha val="94509"/>
                </a:srgbClr>
              </a:gs>
              <a:gs pos="100000">
                <a:srgbClr val="366092"/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g349581a05de_2_27"/>
          <p:cNvSpPr/>
          <p:nvPr/>
        </p:nvSpPr>
        <p:spPr>
          <a:xfrm>
            <a:off x="-601250" y="-256025"/>
            <a:ext cx="6697800" cy="1575600"/>
          </a:xfrm>
          <a:prstGeom prst="rect">
            <a:avLst/>
          </a:prstGeom>
          <a:gradFill>
            <a:gsLst>
              <a:gs pos="0">
                <a:srgbClr val="4F81BD">
                  <a:alpha val="40000"/>
                </a:srgbClr>
              </a:gs>
              <a:gs pos="74000">
                <a:srgbClr val="93B3D7">
                  <a:alpha val="0"/>
                </a:srgbClr>
              </a:gs>
              <a:gs pos="100000">
                <a:srgbClr val="93B3D7">
                  <a:alpha val="0"/>
                </a:srgbClr>
              </a:gs>
            </a:gsLst>
            <a:lin ang="840013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g349581a05de_2_27"/>
          <p:cNvSpPr/>
          <p:nvPr/>
        </p:nvSpPr>
        <p:spPr>
          <a:xfrm flipH="1">
            <a:off x="-1" y="-255251"/>
            <a:ext cx="9144000" cy="1574400"/>
          </a:xfrm>
          <a:prstGeom prst="rect">
            <a:avLst/>
          </a:prstGeom>
          <a:gradFill>
            <a:gsLst>
              <a:gs pos="0">
                <a:srgbClr val="000000">
                  <a:alpha val="61568"/>
                </a:srgbClr>
              </a:gs>
              <a:gs pos="78000">
                <a:srgbClr val="4F81BD">
                  <a:alpha val="13725"/>
                </a:srgbClr>
              </a:gs>
              <a:gs pos="100000">
                <a:srgbClr val="4F81BD">
                  <a:alpha val="13725"/>
                </a:srgbClr>
              </a:gs>
            </a:gsLst>
            <a:lin ang="15600151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349581a05de_2_27"/>
          <p:cNvSpPr txBox="1"/>
          <p:nvPr>
            <p:ph type="ctrTitle"/>
          </p:nvPr>
        </p:nvSpPr>
        <p:spPr>
          <a:xfrm>
            <a:off x="107737" y="21228"/>
            <a:ext cx="7747200" cy="11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lang="en-US" sz="3600">
                <a:solidFill>
                  <a:srgbClr val="FFFFFF"/>
                </a:solidFill>
              </a:rPr>
              <a:t>FY 2025-2026 </a:t>
            </a:r>
            <a:r>
              <a:rPr lang="en-US" sz="3600" u="sng">
                <a:solidFill>
                  <a:srgbClr val="FFFFFF"/>
                </a:solidFill>
              </a:rPr>
              <a:t>Proposed</a:t>
            </a:r>
            <a:r>
              <a:rPr lang="en-US" sz="3600">
                <a:solidFill>
                  <a:srgbClr val="FFFFFF"/>
                </a:solidFill>
              </a:rPr>
              <a:t> Local Operating Budget Request</a:t>
            </a:r>
            <a:endParaRPr sz="3600"/>
          </a:p>
        </p:txBody>
      </p:sp>
      <p:pic>
        <p:nvPicPr>
          <p:cNvPr descr="Recreated Logo White Circle No Background.png" id="198" name="Google Shape;198;g349581a05de_2_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12629" y="48865"/>
            <a:ext cx="1102360" cy="110236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g349581a05de_2_27"/>
          <p:cNvSpPr txBox="1"/>
          <p:nvPr/>
        </p:nvSpPr>
        <p:spPr>
          <a:xfrm>
            <a:off x="6273033" y="5760626"/>
            <a:ext cx="1581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g349581a05de_2_27"/>
          <p:cNvSpPr txBox="1"/>
          <p:nvPr/>
        </p:nvSpPr>
        <p:spPr>
          <a:xfrm rot="-277375">
            <a:off x="6194342" y="6362170"/>
            <a:ext cx="1734543" cy="3079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g349581a05de_2_27"/>
          <p:cNvSpPr txBox="1"/>
          <p:nvPr/>
        </p:nvSpPr>
        <p:spPr>
          <a:xfrm>
            <a:off x="276775" y="1314675"/>
            <a:ext cx="6013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 Teacher Supplements</a:t>
            </a:r>
            <a:r>
              <a:rPr b="1" lang="en-US" sz="2400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02" name="Google Shape;202;g349581a05de_2_27"/>
          <p:cNvGraphicFramePr/>
          <p:nvPr/>
        </p:nvGraphicFramePr>
        <p:xfrm>
          <a:off x="294975" y="177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{28CCB409-BEFB-4A27-8FC6-3EC31B26B274}</a:tableStyleId>
              </a:tblPr>
              <a:tblGrid>
                <a:gridCol w="4081825"/>
                <a:gridCol w="2119525"/>
                <a:gridCol w="22369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Current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Requested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Supplement Amount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$2,900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$3,500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Yearly Cost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$478,500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$577,500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 Cost Including Benefits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$630,136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$760,509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3" name="Google Shape;203;g349581a05de_2_27"/>
          <p:cNvSpPr txBox="1"/>
          <p:nvPr/>
        </p:nvSpPr>
        <p:spPr>
          <a:xfrm>
            <a:off x="352875" y="4065225"/>
            <a:ext cx="6013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 </a:t>
            </a: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Classified Employees</a:t>
            </a:r>
            <a:r>
              <a:rPr b="1" lang="en-US" sz="2400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04" name="Google Shape;204;g349581a05de_2_27"/>
          <p:cNvGraphicFramePr/>
          <p:nvPr/>
        </p:nvGraphicFramePr>
        <p:xfrm>
          <a:off x="352875" y="4526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{28CCB409-BEFB-4A27-8FC6-3EC31B26B274}</a:tableStyleId>
              </a:tblPr>
              <a:tblGrid>
                <a:gridCol w="4081825"/>
                <a:gridCol w="2119525"/>
                <a:gridCol w="2236900"/>
              </a:tblGrid>
              <a:tr h="349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Current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Requested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Supplement Amount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$600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$1,200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Yearly Cost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$55,800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$111,600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 Cost Including Benefits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$74,000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$148,000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3"/>
          <p:cNvSpPr/>
          <p:nvPr/>
        </p:nvSpPr>
        <p:spPr>
          <a:xfrm>
            <a:off x="0" y="-914100"/>
            <a:ext cx="9259800" cy="7094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3"/>
          <p:cNvSpPr/>
          <p:nvPr/>
        </p:nvSpPr>
        <p:spPr>
          <a:xfrm flipH="1" rot="10800000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4509"/>
                </a:srgbClr>
              </a:gs>
              <a:gs pos="100000">
                <a:srgbClr val="366092"/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3"/>
          <p:cNvSpPr/>
          <p:nvPr/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rgbClr val="4F81BD">
                  <a:alpha val="40000"/>
                </a:srgbClr>
              </a:gs>
              <a:gs pos="74000">
                <a:srgbClr val="93B3D7">
                  <a:alpha val="0"/>
                </a:srgbClr>
              </a:gs>
              <a:gs pos="100000">
                <a:srgbClr val="93B3D7">
                  <a:alpha val="0"/>
                </a:srgbClr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3"/>
          <p:cNvSpPr/>
          <p:nvPr/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1568"/>
                </a:srgbClr>
              </a:gs>
              <a:gs pos="78000">
                <a:srgbClr val="4F81BD">
                  <a:alpha val="13725"/>
                </a:srgbClr>
              </a:gs>
              <a:gs pos="100000">
                <a:srgbClr val="4F81BD">
                  <a:alpha val="13725"/>
                </a:srgbClr>
              </a:gs>
            </a:gsLst>
            <a:lin ang="156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3"/>
          <p:cNvSpPr txBox="1"/>
          <p:nvPr>
            <p:ph type="ctrTitle"/>
          </p:nvPr>
        </p:nvSpPr>
        <p:spPr>
          <a:xfrm>
            <a:off x="107623" y="268600"/>
            <a:ext cx="8821500" cy="11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lang="en-US" sz="3600">
                <a:solidFill>
                  <a:srgbClr val="FFFFFF"/>
                </a:solidFill>
              </a:rPr>
              <a:t>FY 2025-2026 </a:t>
            </a:r>
            <a:r>
              <a:rPr lang="en-US" sz="3600" u="sng">
                <a:solidFill>
                  <a:srgbClr val="FFFFFF"/>
                </a:solidFill>
              </a:rPr>
              <a:t>Proposed</a:t>
            </a:r>
            <a:r>
              <a:rPr lang="en-US" sz="3600">
                <a:solidFill>
                  <a:srgbClr val="FFFFFF"/>
                </a:solidFill>
              </a:rPr>
              <a:t> Capital Operating Budget Request</a:t>
            </a:r>
            <a:endParaRPr sz="3600"/>
          </a:p>
        </p:txBody>
      </p:sp>
      <p:sp>
        <p:nvSpPr>
          <p:cNvPr id="214" name="Google Shape;214;p13"/>
          <p:cNvSpPr txBox="1"/>
          <p:nvPr/>
        </p:nvSpPr>
        <p:spPr>
          <a:xfrm>
            <a:off x="6273033" y="5760626"/>
            <a:ext cx="1581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3"/>
          <p:cNvSpPr txBox="1"/>
          <p:nvPr/>
        </p:nvSpPr>
        <p:spPr>
          <a:xfrm>
            <a:off x="-2" y="1879201"/>
            <a:ext cx="9036300" cy="30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98450" lvl="0" marL="7429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Activity Bus |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Recurring</a:t>
            </a:r>
            <a:r>
              <a:rPr lang="en-US" sz="2400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payment for activity buses = $62,000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7429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WCHS Chiller | Remov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ing</a:t>
            </a:r>
            <a:r>
              <a:rPr lang="en-US" sz="2400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heat from a liquid coolant in refrigeration = $132,000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7429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WCHS Gym Floor | Upgrading the gym floor as a safety measure for our athletes = $190,000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7429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WCMS Fields |Fixing softball field = $60,000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7429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WCMS Gym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| </a:t>
            </a:r>
            <a:r>
              <a:rPr lang="en-US" sz="2400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Expanding the gym floor = $50,000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3"/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72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3"/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72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3"/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72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3"/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|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3"/>
          <p:cNvSpPr txBox="1"/>
          <p:nvPr/>
        </p:nvSpPr>
        <p:spPr>
          <a:xfrm rot="-277375">
            <a:off x="6194300" y="6362173"/>
            <a:ext cx="1734543" cy="3079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3"/>
          <p:cNvSpPr txBox="1"/>
          <p:nvPr/>
        </p:nvSpPr>
        <p:spPr>
          <a:xfrm>
            <a:off x="464165" y="5057775"/>
            <a:ext cx="6946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Total for Capital Operating Request </a:t>
            </a:r>
            <a:r>
              <a:rPr b="1" lang="en-US" sz="2400">
                <a:latin typeface="Calibri"/>
                <a:ea typeface="Calibri"/>
                <a:cs typeface="Calibri"/>
                <a:sym typeface="Calibri"/>
              </a:rPr>
              <a:t>= </a:t>
            </a:r>
            <a:r>
              <a:rPr b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$508,000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2" name="Google Shape;22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3025" y="5378824"/>
            <a:ext cx="2870975" cy="1360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4"/>
          <p:cNvSpPr/>
          <p:nvPr/>
        </p:nvSpPr>
        <p:spPr>
          <a:xfrm>
            <a:off x="0" y="-236700"/>
            <a:ext cx="9259800" cy="7094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4"/>
          <p:cNvSpPr/>
          <p:nvPr/>
        </p:nvSpPr>
        <p:spPr>
          <a:xfrm flipH="1" rot="10800000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4509"/>
                </a:srgbClr>
              </a:gs>
              <a:gs pos="100000">
                <a:srgbClr val="366092"/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4"/>
          <p:cNvSpPr/>
          <p:nvPr/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rgbClr val="4F81BD">
                  <a:alpha val="40000"/>
                </a:srgbClr>
              </a:gs>
              <a:gs pos="74000">
                <a:srgbClr val="93B3D7">
                  <a:alpha val="0"/>
                </a:srgbClr>
              </a:gs>
              <a:gs pos="100000">
                <a:srgbClr val="93B3D7">
                  <a:alpha val="0"/>
                </a:srgbClr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4"/>
          <p:cNvSpPr/>
          <p:nvPr/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1568"/>
                </a:srgbClr>
              </a:gs>
              <a:gs pos="78000">
                <a:srgbClr val="4F81BD">
                  <a:alpha val="13725"/>
                </a:srgbClr>
              </a:gs>
              <a:gs pos="100000">
                <a:srgbClr val="4F81BD">
                  <a:alpha val="13725"/>
                </a:srgbClr>
              </a:gs>
            </a:gsLst>
            <a:lin ang="156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4"/>
          <p:cNvSpPr txBox="1"/>
          <p:nvPr>
            <p:ph type="ctrTitle"/>
          </p:nvPr>
        </p:nvSpPr>
        <p:spPr>
          <a:xfrm>
            <a:off x="86400" y="426725"/>
            <a:ext cx="8971200" cy="8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lang="en-US" sz="3600">
                <a:solidFill>
                  <a:schemeClr val="lt1"/>
                </a:solidFill>
              </a:rPr>
              <a:t>Budget Pressures and Mandated Increases</a:t>
            </a:r>
            <a:endParaRPr sz="3600"/>
          </a:p>
        </p:txBody>
      </p:sp>
      <p:sp>
        <p:nvSpPr>
          <p:cNvPr id="232" name="Google Shape;232;p14"/>
          <p:cNvSpPr txBox="1"/>
          <p:nvPr/>
        </p:nvSpPr>
        <p:spPr>
          <a:xfrm>
            <a:off x="6273033" y="5760626"/>
            <a:ext cx="1581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4"/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72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4"/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72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4"/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72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4"/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|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4"/>
          <p:cNvSpPr txBox="1"/>
          <p:nvPr/>
        </p:nvSpPr>
        <p:spPr>
          <a:xfrm rot="-277375">
            <a:off x="6194300" y="6362173"/>
            <a:ext cx="1734543" cy="3079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4"/>
          <p:cNvSpPr txBox="1"/>
          <p:nvPr/>
        </p:nvSpPr>
        <p:spPr>
          <a:xfrm>
            <a:off x="333300" y="1943725"/>
            <a:ext cx="24375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Utility Cost </a:t>
            </a:r>
            <a:endParaRPr b="1" sz="2400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</a:t>
            </a:r>
            <a:endParaRPr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2022 = $539,827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2023 = $543,548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2024 = $590,92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4"/>
          <p:cNvSpPr txBox="1"/>
          <p:nvPr/>
        </p:nvSpPr>
        <p:spPr>
          <a:xfrm>
            <a:off x="3193650" y="1885838"/>
            <a:ext cx="24375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latin typeface="Calibri"/>
                <a:ea typeface="Calibri"/>
                <a:cs typeface="Calibri"/>
                <a:sym typeface="Calibri"/>
              </a:rPr>
              <a:t>Insurance Costs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latin typeface="Calibri"/>
                <a:ea typeface="Calibri"/>
                <a:cs typeface="Calibri"/>
                <a:sym typeface="Calibri"/>
              </a:rPr>
              <a:t>Increase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2022 = $53,687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2023 = $57,405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2024 = $148,055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4"/>
          <p:cNvSpPr txBox="1"/>
          <p:nvPr/>
        </p:nvSpPr>
        <p:spPr>
          <a:xfrm>
            <a:off x="333300" y="4135225"/>
            <a:ext cx="8477400" cy="16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latin typeface="Calibri"/>
                <a:ea typeface="Calibri"/>
                <a:cs typeface="Calibri"/>
                <a:sym typeface="Calibri"/>
              </a:rPr>
              <a:t>State Funds for Exceptional Children (EC)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State funds EC </a:t>
            </a:r>
            <a:r>
              <a:rPr i="1" lang="en-US" sz="2400">
                <a:latin typeface="Calibri"/>
                <a:ea typeface="Calibri"/>
                <a:cs typeface="Calibri"/>
                <a:sym typeface="Calibri"/>
              </a:rPr>
              <a:t>for up to </a:t>
            </a:r>
            <a:r>
              <a:rPr i="1" lang="en-US" sz="2400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13% of ADM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Warren County Schools at 17.4% in April 2024 not funding 71 EC students – value of $239,397 from district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4"/>
          <p:cNvSpPr txBox="1"/>
          <p:nvPr/>
        </p:nvSpPr>
        <p:spPr>
          <a:xfrm>
            <a:off x="6210125" y="1888375"/>
            <a:ext cx="28686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Funding Sent to 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 </a:t>
            </a:r>
            <a:r>
              <a:rPr b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Charter</a:t>
            </a: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Schools</a:t>
            </a:r>
            <a:r>
              <a:rPr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2024 = $1,330,000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2025 = $1,185,000 </a:t>
            </a:r>
            <a:endParaRPr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year to date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2" name="Google Shape;242;p14"/>
          <p:cNvCxnSpPr/>
          <p:nvPr/>
        </p:nvCxnSpPr>
        <p:spPr>
          <a:xfrm>
            <a:off x="2931375" y="2029300"/>
            <a:ext cx="0" cy="1770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3" name="Google Shape;243;p14"/>
          <p:cNvCxnSpPr/>
          <p:nvPr/>
        </p:nvCxnSpPr>
        <p:spPr>
          <a:xfrm>
            <a:off x="6001525" y="2029300"/>
            <a:ext cx="0" cy="1770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44" name="Google Shape;24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3025" y="5378824"/>
            <a:ext cx="2870975" cy="1360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9"/>
          <p:cNvSpPr/>
          <p:nvPr/>
        </p:nvSpPr>
        <p:spPr>
          <a:xfrm>
            <a:off x="187658" y="-118350"/>
            <a:ext cx="9259800" cy="7094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9"/>
          <p:cNvSpPr/>
          <p:nvPr/>
        </p:nvSpPr>
        <p:spPr>
          <a:xfrm flipH="1" rot="10800000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4509"/>
                </a:srgbClr>
              </a:gs>
              <a:gs pos="100000">
                <a:srgbClr val="366092"/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9"/>
          <p:cNvSpPr/>
          <p:nvPr/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rgbClr val="4F81BD">
                  <a:alpha val="40000"/>
                </a:srgbClr>
              </a:gs>
              <a:gs pos="74000">
                <a:srgbClr val="93B3D7">
                  <a:alpha val="0"/>
                </a:srgbClr>
              </a:gs>
              <a:gs pos="100000">
                <a:srgbClr val="93B3D7">
                  <a:alpha val="0"/>
                </a:srgbClr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9"/>
          <p:cNvSpPr/>
          <p:nvPr/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1568"/>
                </a:srgbClr>
              </a:gs>
              <a:gs pos="78000">
                <a:srgbClr val="4F81BD">
                  <a:alpha val="13725"/>
                </a:srgbClr>
              </a:gs>
              <a:gs pos="100000">
                <a:srgbClr val="4F81BD">
                  <a:alpha val="13725"/>
                </a:srgbClr>
              </a:gs>
            </a:gsLst>
            <a:lin ang="156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9"/>
          <p:cNvSpPr txBox="1"/>
          <p:nvPr>
            <p:ph type="ctrTitle"/>
          </p:nvPr>
        </p:nvSpPr>
        <p:spPr>
          <a:xfrm>
            <a:off x="107637" y="268603"/>
            <a:ext cx="7747295" cy="11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lang="en-US" sz="4000">
                <a:solidFill>
                  <a:schemeClr val="lt1"/>
                </a:solidFill>
              </a:rPr>
              <a:t>FY 2025 -2026 </a:t>
            </a:r>
            <a:r>
              <a:rPr lang="en-US" sz="4000" u="sng">
                <a:solidFill>
                  <a:schemeClr val="lt1"/>
                </a:solidFill>
              </a:rPr>
              <a:t>Proposed</a:t>
            </a:r>
            <a:r>
              <a:rPr lang="en-US" sz="4000">
                <a:solidFill>
                  <a:schemeClr val="lt1"/>
                </a:solidFill>
              </a:rPr>
              <a:t> </a:t>
            </a:r>
            <a:endParaRPr sz="40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lang="en-US" sz="4000">
                <a:solidFill>
                  <a:schemeClr val="lt1"/>
                </a:solidFill>
              </a:rPr>
              <a:t>Budget </a:t>
            </a:r>
            <a:r>
              <a:rPr lang="en-US" sz="4000">
                <a:solidFill>
                  <a:schemeClr val="lt1"/>
                </a:solidFill>
              </a:rPr>
              <a:t>Summary </a:t>
            </a:r>
            <a:endParaRPr sz="4000">
              <a:solidFill>
                <a:schemeClr val="lt1"/>
              </a:solidFill>
            </a:endParaRPr>
          </a:p>
        </p:txBody>
      </p:sp>
      <p:pic>
        <p:nvPicPr>
          <p:cNvPr descr="Recreated Logo White Circle No Background.png" id="254" name="Google Shape;25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12629" y="304890"/>
            <a:ext cx="1102360" cy="110236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9"/>
          <p:cNvSpPr txBox="1"/>
          <p:nvPr/>
        </p:nvSpPr>
        <p:spPr>
          <a:xfrm>
            <a:off x="6273033" y="5760626"/>
            <a:ext cx="1581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29"/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72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9"/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72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9"/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72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9"/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|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29"/>
          <p:cNvSpPr txBox="1"/>
          <p:nvPr/>
        </p:nvSpPr>
        <p:spPr>
          <a:xfrm rot="-277375">
            <a:off x="6194300" y="6362173"/>
            <a:ext cx="1734543" cy="3079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1" name="Google Shape;261;p29"/>
          <p:cNvGraphicFramePr/>
          <p:nvPr/>
        </p:nvGraphicFramePr>
        <p:xfrm>
          <a:off x="672821" y="17304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{AAC6BAB4-9F3D-4A45-992F-58F2045DD0F5}</a:tableStyleId>
              </a:tblPr>
              <a:tblGrid>
                <a:gridCol w="1869550"/>
                <a:gridCol w="1869550"/>
                <a:gridCol w="1869550"/>
                <a:gridCol w="1869550"/>
              </a:tblGrid>
              <a:tr h="617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cap="none" strike="noStrike"/>
                        <a:t>Category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cap="none" strike="noStrike"/>
                        <a:t>FY 25 Current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cap="none" strike="noStrike"/>
                        <a:t>FY 26 Proposed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cap="none" strike="noStrike"/>
                        <a:t>Increase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17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Local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$5,384,331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$5,858,381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$474,000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17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Capital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$350,000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$508,000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$158,000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862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Current Expense Expansion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$180,000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$180,000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17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SEMA</a:t>
                      </a:r>
                      <a:r>
                        <a:rPr lang="en-US" sz="2000"/>
                        <a:t>A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$119,000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$119,000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17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Total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$6,033,331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$6,665,381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$632,000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49581a05de_2_12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g349581a05de_2_123"/>
          <p:cNvSpPr/>
          <p:nvPr/>
        </p:nvSpPr>
        <p:spPr>
          <a:xfrm rot="10800000">
            <a:off x="-3" y="-22564"/>
            <a:ext cx="9144000" cy="4374000"/>
          </a:xfrm>
          <a:prstGeom prst="rect">
            <a:avLst/>
          </a:prstGeom>
          <a:gradFill>
            <a:gsLst>
              <a:gs pos="0">
                <a:srgbClr val="366092"/>
              </a:gs>
              <a:gs pos="100000">
                <a:srgbClr val="000000"/>
              </a:gs>
            </a:gsLst>
            <a:lin ang="1499992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g349581a05de_2_123"/>
          <p:cNvSpPr/>
          <p:nvPr/>
        </p:nvSpPr>
        <p:spPr>
          <a:xfrm rot="5400000">
            <a:off x="2384699" y="-2407819"/>
            <a:ext cx="4374600" cy="9144000"/>
          </a:xfrm>
          <a:prstGeom prst="rect">
            <a:avLst/>
          </a:prstGeom>
          <a:gradFill>
            <a:gsLst>
              <a:gs pos="0">
                <a:srgbClr val="4F81BD">
                  <a:alpha val="0"/>
                </a:srgbClr>
              </a:gs>
              <a:gs pos="40000">
                <a:srgbClr val="4F81BD">
                  <a:alpha val="0"/>
                </a:srgbClr>
              </a:gs>
              <a:gs pos="100000">
                <a:srgbClr val="366092">
                  <a:alpha val="51372"/>
                </a:srgbClr>
              </a:gs>
            </a:gsLst>
            <a:lin ang="2399891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349581a05de_2_123"/>
          <p:cNvSpPr/>
          <p:nvPr/>
        </p:nvSpPr>
        <p:spPr>
          <a:xfrm rot="5400000">
            <a:off x="2555849" y="-2236842"/>
            <a:ext cx="4374000" cy="8802300"/>
          </a:xfrm>
          <a:prstGeom prst="rect">
            <a:avLst/>
          </a:prstGeom>
          <a:gradFill>
            <a:gsLst>
              <a:gs pos="0">
                <a:srgbClr val="4F81BD">
                  <a:alpha val="0"/>
                </a:srgbClr>
              </a:gs>
              <a:gs pos="17000">
                <a:srgbClr val="4F81BD">
                  <a:alpha val="0"/>
                </a:srgbClr>
              </a:gs>
              <a:gs pos="100000">
                <a:srgbClr val="000000">
                  <a:alpha val="36470"/>
                </a:srgbClr>
              </a:gs>
            </a:gsLst>
            <a:lin ang="779990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g349581a05de_2_123"/>
          <p:cNvSpPr/>
          <p:nvPr/>
        </p:nvSpPr>
        <p:spPr>
          <a:xfrm>
            <a:off x="-3" y="-22690"/>
            <a:ext cx="6406800" cy="4374000"/>
          </a:xfrm>
          <a:prstGeom prst="rect">
            <a:avLst/>
          </a:prstGeom>
          <a:gradFill>
            <a:gsLst>
              <a:gs pos="0">
                <a:srgbClr val="244061">
                  <a:alpha val="0"/>
                </a:srgbClr>
              </a:gs>
              <a:gs pos="100000">
                <a:srgbClr val="000000">
                  <a:alpha val="24313"/>
                </a:srgbClr>
              </a:gs>
            </a:gsLst>
            <a:lin ang="18599929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g349581a05de_2_123"/>
          <p:cNvSpPr/>
          <p:nvPr/>
        </p:nvSpPr>
        <p:spPr>
          <a:xfrm rot="-9093424">
            <a:off x="4456960" y="-1036602"/>
            <a:ext cx="3745624" cy="4444469"/>
          </a:xfrm>
          <a:custGeom>
            <a:rect b="b" l="l" r="r" t="t"/>
            <a:pathLst>
              <a:path extrusionOk="0" h="4439131" w="4990147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rgbClr val="4F81BD">
                  <a:alpha val="21568"/>
                </a:srgbClr>
              </a:gs>
              <a:gs pos="87000">
                <a:srgbClr val="93B3D7">
                  <a:alpha val="1568"/>
                </a:srgbClr>
              </a:gs>
              <a:gs pos="100000">
                <a:srgbClr val="93B3D7">
                  <a:alpha val="1568"/>
                </a:srgbClr>
              </a:gs>
            </a:gsLst>
            <a:lin ang="840013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g349581a05de_2_123"/>
          <p:cNvSpPr txBox="1"/>
          <p:nvPr/>
        </p:nvSpPr>
        <p:spPr>
          <a:xfrm>
            <a:off x="2908919" y="1792106"/>
            <a:ext cx="3326100" cy="74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Questions?</a:t>
            </a:r>
            <a:endParaRPr sz="4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Recreated Logo White Circle No Background.png" id="274" name="Google Shape;274;g349581a05de_2_1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2204" y="5615840"/>
            <a:ext cx="1102360" cy="110236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g349581a05de_2_123"/>
          <p:cNvSpPr/>
          <p:nvPr/>
        </p:nvSpPr>
        <p:spPr>
          <a:xfrm>
            <a:off x="533631" y="6304131"/>
            <a:ext cx="96300" cy="646200"/>
          </a:xfrm>
          <a:prstGeom prst="rect">
            <a:avLst/>
          </a:prstGeom>
          <a:solidFill>
            <a:srgbClr val="134B83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g349581a05de_2_123"/>
          <p:cNvSpPr/>
          <p:nvPr/>
        </p:nvSpPr>
        <p:spPr>
          <a:xfrm>
            <a:off x="672825" y="6304130"/>
            <a:ext cx="96300" cy="646200"/>
          </a:xfrm>
          <a:prstGeom prst="rect">
            <a:avLst/>
          </a:prstGeom>
          <a:solidFill>
            <a:srgbClr val="134B83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g349581a05de_2_123"/>
          <p:cNvSpPr/>
          <p:nvPr/>
        </p:nvSpPr>
        <p:spPr>
          <a:xfrm>
            <a:off x="823068" y="6304129"/>
            <a:ext cx="96300" cy="646200"/>
          </a:xfrm>
          <a:prstGeom prst="rect">
            <a:avLst/>
          </a:prstGeom>
          <a:solidFill>
            <a:srgbClr val="134B83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g349581a05de_2_123"/>
          <p:cNvSpPr txBox="1"/>
          <p:nvPr/>
        </p:nvSpPr>
        <p:spPr>
          <a:xfrm>
            <a:off x="187048" y="6386356"/>
            <a:ext cx="394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|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g349581a05de_2_123"/>
          <p:cNvSpPr txBox="1"/>
          <p:nvPr/>
        </p:nvSpPr>
        <p:spPr>
          <a:xfrm>
            <a:off x="6273033" y="5760626"/>
            <a:ext cx="1581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CHAMPIONS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Children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g349581a05de_2_123"/>
          <p:cNvSpPr txBox="1"/>
          <p:nvPr/>
        </p:nvSpPr>
        <p:spPr>
          <a:xfrm rot="-277300">
            <a:off x="5248414" y="6400377"/>
            <a:ext cx="2684428" cy="369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134B83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with kindness!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>Nathan.Squire</dc:creator>
</cp:coreProperties>
</file>