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"/>
  </p:notesMasterIdLst>
  <p:sldIdLst>
    <p:sldId id="266" r:id="rId2"/>
    <p:sldId id="273" r:id="rId3"/>
    <p:sldId id="278" r:id="rId4"/>
    <p:sldId id="279" r:id="rId5"/>
    <p:sldId id="280" r:id="rId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37"/>
    <a:srgbClr val="134B83"/>
    <a:srgbClr val="FFFB93"/>
    <a:srgbClr val="9D1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60692" autoAdjust="0"/>
  </p:normalViewPr>
  <p:slideViewPr>
    <p:cSldViewPr snapToGrid="0" snapToObjects="1">
      <p:cViewPr varScale="1">
        <p:scale>
          <a:sx n="50" d="100"/>
          <a:sy n="50" d="100"/>
        </p:scale>
        <p:origin x="2222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209E5-16B3-7D43-A5D2-2F553D989E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85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209E5-16B3-7D43-A5D2-2F553D989EB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900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209E5-16B3-7D43-A5D2-2F553D989EB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479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8A29C-62FE-D720-BBA8-4E691ED53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5D13F7-A16F-D985-EE92-B5D3B4354C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248066-D818-070B-3F8B-E9034DB15C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F67F01-2317-FAE9-28A3-C789F456E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209E5-16B3-7D43-A5D2-2F553D989EB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84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08557-B911-ED77-F09A-6166D08A0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DDB3C0-7593-0EC2-EA0E-D28F255FF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AB077B-6BB5-E9FA-38F6-5746C7A60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96CAA-8150-A609-C8C2-0D525E63BC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209E5-16B3-7D43-A5D2-2F553D989EB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68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5/13/2025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5/13/2025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5/13/2025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62" y="1568757"/>
            <a:ext cx="3982378" cy="3163224"/>
          </a:xfrm>
        </p:spPr>
        <p:txBody>
          <a:bodyPr anchor="t">
            <a:normAutofit/>
          </a:bodyPr>
          <a:lstStyle/>
          <a:p>
            <a:pPr>
              <a:defRPr sz="5760">
                <a:solidFill>
                  <a:srgbClr val="134B83"/>
                </a:solidFill>
              </a:defRPr>
            </a:pPr>
            <a:r>
              <a:rPr lang="en-US" sz="4200" dirty="0">
                <a:latin typeface="Baskerville Old Face" panose="02020602080505020303" pitchFamily="18" charset="77"/>
              </a:rPr>
              <a:t>ERATE</a:t>
            </a:r>
            <a:br>
              <a:rPr lang="en-US" sz="4200" dirty="0">
                <a:latin typeface="Baskerville Old Face" panose="02020602080505020303" pitchFamily="18" charset="77"/>
              </a:rPr>
            </a:br>
            <a:r>
              <a:rPr lang="en-US" sz="4200" dirty="0">
                <a:latin typeface="Baskerville Old Face" panose="02020602080505020303" pitchFamily="18" charset="77"/>
              </a:rPr>
              <a:t>Updates for 2025 Filings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7262" y="5003715"/>
            <a:ext cx="4146807" cy="1192815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/>
              <a:t>Russel Piland</a:t>
            </a:r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Technology Director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March 25, 2025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2A592-8961-1163-715F-58181ED8A09D}"/>
              </a:ext>
            </a:extLst>
          </p:cNvPr>
          <p:cNvSpPr txBox="1"/>
          <p:nvPr/>
        </p:nvSpPr>
        <p:spPr>
          <a:xfrm>
            <a:off x="6228959" y="385590"/>
            <a:ext cx="4572000" cy="614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None/>
            </a:pPr>
            <a:r>
              <a:rPr lang="en-US" sz="1800" b="1" dirty="0">
                <a:solidFill>
                  <a:schemeClr val="bg1"/>
                </a:solidFill>
              </a:rPr>
              <a:t>Dr. Carol Montague-Davis</a:t>
            </a:r>
            <a:endParaRPr lang="en-US" sz="32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Interim Superintendent </a:t>
            </a: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ERATE- Categories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504684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CATEGORY 1 (CAT 1)</a:t>
            </a:r>
          </a:p>
          <a:p>
            <a:r>
              <a:rPr lang="en-US" sz="2400" b="0" i="0" dirty="0">
                <a:solidFill>
                  <a:srgbClr val="474747"/>
                </a:solidFill>
                <a:effectLst/>
                <a:latin typeface="Google Sans"/>
              </a:rPr>
              <a:t>The first category of supported services, Category One, includes the services needed to support broadband connectivity to schools and libraries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CATEGORY 2 (CAT 2)</a:t>
            </a:r>
          </a:p>
          <a:p>
            <a:r>
              <a:rPr lang="en-US" sz="2400" b="0" i="0" dirty="0">
                <a:solidFill>
                  <a:srgbClr val="474747"/>
                </a:solidFill>
                <a:effectLst/>
                <a:latin typeface="Google Sans"/>
              </a:rPr>
              <a:t>The second category of equipment and services eligible for E-rate support, Category Two, </a:t>
            </a:r>
            <a:r>
              <a:rPr lang="en-US" sz="2400" b="0" i="0" dirty="0">
                <a:solidFill>
                  <a:srgbClr val="040C28"/>
                </a:solidFill>
                <a:effectLst/>
                <a:latin typeface="Google Sans"/>
              </a:rPr>
              <a:t>includes the internal connections needed for broadband connectivity within schools</a:t>
            </a:r>
            <a:r>
              <a:rPr lang="en-US" sz="2400" b="0" i="0" dirty="0">
                <a:solidFill>
                  <a:srgbClr val="474747"/>
                </a:solidFill>
                <a:effectLst/>
                <a:latin typeface="Google Sans"/>
              </a:rPr>
              <a:t>.</a:t>
            </a:r>
            <a:endParaRPr lang="en-US" sz="2400" dirty="0"/>
          </a:p>
        </p:txBody>
      </p:sp>
      <p:pic>
        <p:nvPicPr>
          <p:cNvPr id="10" name="Picture 9" descr="A child with purple braids coloring on paper&#10;&#10;Description automatically generated">
            <a:extLst>
              <a:ext uri="{FF2B5EF4-FFF2-40B4-BE49-F238E27FC236}">
                <a16:creationId xmlns:a16="http://schemas.microsoft.com/office/drawing/2014/main" id="{2EA25890-291F-8173-6D31-4A08C18DD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716" y="1772364"/>
            <a:ext cx="2853657" cy="38048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2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19196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ERATE Fillings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50468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CAT 1- $118,000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CAT 2- $114,000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 descr="A child with purple braids coloring on paper&#10;&#10;Description automatically generated">
            <a:extLst>
              <a:ext uri="{FF2B5EF4-FFF2-40B4-BE49-F238E27FC236}">
                <a16:creationId xmlns:a16="http://schemas.microsoft.com/office/drawing/2014/main" id="{2EA25890-291F-8173-6D31-4A08C18DD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716" y="1772364"/>
            <a:ext cx="2853657" cy="38048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371925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6F855-9658-3B70-2028-BE64CD4E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21AE5A1B-F26D-9F94-505B-22F8B62C0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F399A1-C31C-9BB2-F6CA-8087BC7F9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4F23526-9FAE-7E21-A139-84B515136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32E9C10-A842-829F-B133-A79ED132D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AB6155-38B3-FD00-BB88-0F2AAB8F27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ERATE Fillings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CCA949F7-5D6B-D9B0-CF5A-F457C94F1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4B608F-6C1C-B2DA-3DCD-0B876C1FED2A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pic>
        <p:nvPicPr>
          <p:cNvPr id="10" name="Picture 9" descr="A child with purple braids coloring on paper&#10;&#10;Description automatically generated">
            <a:extLst>
              <a:ext uri="{FF2B5EF4-FFF2-40B4-BE49-F238E27FC236}">
                <a16:creationId xmlns:a16="http://schemas.microsoft.com/office/drawing/2014/main" id="{20CDE9DC-1A36-D9A5-0F4A-C35AE736B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716" y="1772364"/>
            <a:ext cx="2853657" cy="38048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6541ED5-5728-8124-DD3B-BA8EA12953A3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24B237-D739-92CF-1097-6552BB7A52BF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C5F907-0BF5-ABF9-973B-A6A1542318FD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590C52-EE9B-218A-8796-973AF3C113D1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5F9A9-CCDE-60FC-80B3-5C1127163E0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0224FB-94E1-CB8B-1233-28992EF580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434" y="1927435"/>
            <a:ext cx="5227773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7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10BD68-50BB-D439-AA29-2271C211C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40A7997B-7ECB-3481-1B8C-888F4951F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3F17BA6-7C59-89C0-DFF1-41468B54F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B979B87-870A-028D-6015-DB3A491D0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6F3E9A5-4A72-EE9A-84CA-0A2A2CA0D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50A571-7547-E52B-5A1D-2A8D35293C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ERATE Fillings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B3FD8F16-BC89-DC26-12B3-BC11E0D73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9AED69-F7AF-FB5F-8CBD-8B92ED6A6A93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pic>
        <p:nvPicPr>
          <p:cNvPr id="10" name="Picture 9" descr="A child with purple braids coloring on paper&#10;&#10;Description automatically generated">
            <a:extLst>
              <a:ext uri="{FF2B5EF4-FFF2-40B4-BE49-F238E27FC236}">
                <a16:creationId xmlns:a16="http://schemas.microsoft.com/office/drawing/2014/main" id="{EC810B64-3E1F-0B66-C4ED-D4E9055E2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716" y="1772364"/>
            <a:ext cx="2853657" cy="38048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D80AC6-EAA7-7760-D4FE-3BBF26DEA94C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519537-8725-A469-8F65-0685F84BFBC9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7925C5-ADD1-DDFB-3C09-C882114F9BD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2A52D5-30C6-6D13-AE3F-FE102161D961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9D3E66-9952-59C2-B171-97D0F230DCB1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0E3391-9C1B-98C8-F6FC-697389DA1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0612" y="2049364"/>
            <a:ext cx="3360711" cy="371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17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</TotalTime>
  <Words>143</Words>
  <Application>Microsoft Office PowerPoint</Application>
  <PresentationFormat>On-screen Show (4:3)</PresentationFormat>
  <Paragraphs>45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Aptos</vt:lpstr>
      <vt:lpstr>Arial</vt:lpstr>
      <vt:lpstr>Baskerville Old Face</vt:lpstr>
      <vt:lpstr>Calibri</vt:lpstr>
      <vt:lpstr>Calibri Light</vt:lpstr>
      <vt:lpstr>Century Gothic</vt:lpstr>
      <vt:lpstr>Google Sans</vt:lpstr>
      <vt:lpstr>MARKER FELT WIDE</vt:lpstr>
      <vt:lpstr>Office Theme</vt:lpstr>
      <vt:lpstr>ERATE Updates for 2025 Filings</vt:lpstr>
      <vt:lpstr>ERATE- Categories</vt:lpstr>
      <vt:lpstr>ERATE Fillings</vt:lpstr>
      <vt:lpstr>ERATE Fillings</vt:lpstr>
      <vt:lpstr>ERATE Fillings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Russel Piland</dc:creator>
  <cp:keywords/>
  <dc:description>generated using python-pptx</dc:description>
  <cp:lastModifiedBy>Russel Piland</cp:lastModifiedBy>
  <cp:revision>17</cp:revision>
  <cp:lastPrinted>2024-09-10T15:11:50Z</cp:lastPrinted>
  <dcterms:created xsi:type="dcterms:W3CDTF">2013-01-27T09:14:16Z</dcterms:created>
  <dcterms:modified xsi:type="dcterms:W3CDTF">2025-05-13T20:48:38Z</dcterms:modified>
  <cp:category/>
</cp:coreProperties>
</file>