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70" r:id="rId11"/>
    <p:sldId id="271" r:id="rId12"/>
    <p:sldId id="265" r:id="rId13"/>
    <p:sldId id="266" r:id="rId14"/>
    <p:sldId id="267" r:id="rId15"/>
    <p:sldId id="268" r:id="rId16"/>
    <p:sldId id="269" r:id="rId17"/>
  </p:sldIdLst>
  <p:sldSz cx="18288000" cy="10287000"/>
  <p:notesSz cx="6858000" cy="9144000"/>
  <p:embeddedFontLst>
    <p:embeddedFont>
      <p:font typeface="Arialle" panose="020B0604020202020204" charset="0"/>
      <p:regular r:id="rId18"/>
    </p:embeddedFont>
    <p:embeddedFont>
      <p:font typeface="Arialle Bold" panose="020B0604020202020204" charset="0"/>
      <p:regular r:id="rId19"/>
    </p:embeddedFont>
    <p:embeddedFont>
      <p:font typeface="Canva Sans 1 Bold" panose="020B0604020202020204" charset="0"/>
      <p:regular r:id="rId20"/>
    </p:embeddedFont>
    <p:embeddedFont>
      <p:font typeface="Canva Sans 2" panose="020B0604020202020204" charset="0"/>
      <p:regular r:id="rId21"/>
    </p:embeddedFont>
    <p:embeddedFont>
      <p:font typeface="Canva Sans 2 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a:off x="11315838" y="8958698"/>
            <a:ext cx="5943462" cy="844988"/>
          </a:xfrm>
          <a:custGeom>
            <a:avLst/>
            <a:gdLst/>
            <a:ahLst/>
            <a:cxnLst/>
            <a:rect l="l" t="t" r="r" b="b"/>
            <a:pathLst>
              <a:path w="5943462" h="844988">
                <a:moveTo>
                  <a:pt x="0" y="0"/>
                </a:moveTo>
                <a:lnTo>
                  <a:pt x="5943462" y="0"/>
                </a:lnTo>
                <a:lnTo>
                  <a:pt x="5943462" y="844988"/>
                </a:lnTo>
                <a:lnTo>
                  <a:pt x="0" y="844988"/>
                </a:lnTo>
                <a:lnTo>
                  <a:pt x="0" y="0"/>
                </a:lnTo>
                <a:close/>
              </a:path>
            </a:pathLst>
          </a:custGeom>
          <a:blipFill>
            <a:blip r:embed="rId2"/>
            <a:stretch>
              <a:fillRect/>
            </a:stretch>
          </a:blipFill>
        </p:spPr>
      </p:sp>
      <p:sp>
        <p:nvSpPr>
          <p:cNvPr id="3" name="TextBox 3"/>
          <p:cNvSpPr txBox="1"/>
          <p:nvPr/>
        </p:nvSpPr>
        <p:spPr>
          <a:xfrm>
            <a:off x="3821460" y="3306142"/>
            <a:ext cx="10645080" cy="1760206"/>
          </a:xfrm>
          <a:prstGeom prst="rect">
            <a:avLst/>
          </a:prstGeom>
        </p:spPr>
        <p:txBody>
          <a:bodyPr lIns="0" tIns="0" rIns="0" bIns="0" rtlCol="0" anchor="t">
            <a:spAutoFit/>
          </a:bodyPr>
          <a:lstStyle/>
          <a:p>
            <a:pPr algn="ctr">
              <a:lnSpc>
                <a:spcPts val="5320"/>
              </a:lnSpc>
            </a:pPr>
            <a:r>
              <a:rPr lang="en-US" sz="3800" dirty="0">
                <a:solidFill>
                  <a:srgbClr val="020202"/>
                </a:solidFill>
                <a:latin typeface="Arialle Bold"/>
              </a:rPr>
              <a:t>Board of Education of Warren County Schools</a:t>
            </a:r>
          </a:p>
          <a:p>
            <a:pPr algn="ctr">
              <a:lnSpc>
                <a:spcPts val="4340"/>
              </a:lnSpc>
            </a:pPr>
            <a:r>
              <a:rPr lang="en-US" sz="3100" dirty="0">
                <a:solidFill>
                  <a:srgbClr val="020202"/>
                </a:solidFill>
                <a:latin typeface="Arialle"/>
              </a:rPr>
              <a:t>June 30, 2024</a:t>
            </a:r>
          </a:p>
          <a:p>
            <a:pPr algn="ctr">
              <a:lnSpc>
                <a:spcPts val="4340"/>
              </a:lnSpc>
            </a:pPr>
            <a:r>
              <a:rPr lang="en-US" sz="3100" dirty="0">
                <a:solidFill>
                  <a:srgbClr val="020202"/>
                </a:solidFill>
                <a:latin typeface="Arialle"/>
              </a:rPr>
              <a:t>Audit Presentation</a:t>
            </a: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6"/>
            <a:ext cx="18593830" cy="952297"/>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Freeform 10"/>
          <p:cNvSpPr/>
          <p:nvPr/>
        </p:nvSpPr>
        <p:spPr>
          <a:xfrm>
            <a:off x="1479722" y="7237600"/>
            <a:ext cx="2566086" cy="2566086"/>
          </a:xfrm>
          <a:custGeom>
            <a:avLst/>
            <a:gdLst/>
            <a:ahLst/>
            <a:cxnLst/>
            <a:rect l="l" t="t" r="r" b="b"/>
            <a:pathLst>
              <a:path w="2566086" h="2566086">
                <a:moveTo>
                  <a:pt x="0" y="0"/>
                </a:moveTo>
                <a:lnTo>
                  <a:pt x="2566086" y="0"/>
                </a:lnTo>
                <a:lnTo>
                  <a:pt x="2566086" y="2566086"/>
                </a:lnTo>
                <a:lnTo>
                  <a:pt x="0" y="2566086"/>
                </a:lnTo>
                <a:lnTo>
                  <a:pt x="0" y="0"/>
                </a:lnTo>
                <a:close/>
              </a:path>
            </a:pathLst>
          </a:custGeom>
          <a:blipFill>
            <a:blip r:embed="rId3"/>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479722" y="411196"/>
            <a:ext cx="12908501" cy="1111184"/>
          </a:xfrm>
          <a:prstGeom prst="rect">
            <a:avLst/>
          </a:prstGeom>
        </p:spPr>
        <p:txBody>
          <a:bodyPr lIns="0" tIns="0" rIns="0" bIns="0" rtlCol="0" anchor="t">
            <a:spAutoFit/>
          </a:bodyPr>
          <a:lstStyle/>
          <a:p>
            <a:pPr algn="ctr">
              <a:lnSpc>
                <a:spcPts val="9100"/>
              </a:lnSpc>
            </a:pPr>
            <a:r>
              <a:rPr lang="en-US" sz="6500">
                <a:solidFill>
                  <a:srgbClr val="020202"/>
                </a:solidFill>
                <a:latin typeface="Canva Sans 2 Bold"/>
              </a:rPr>
              <a:t>Opinion - Unmodified (Clean) </a:t>
            </a:r>
          </a:p>
        </p:txBody>
      </p:sp>
      <p:pic>
        <p:nvPicPr>
          <p:cNvPr id="11" name="Picture 10">
            <a:extLst>
              <a:ext uri="{FF2B5EF4-FFF2-40B4-BE49-F238E27FC236}">
                <a16:creationId xmlns:a16="http://schemas.microsoft.com/office/drawing/2014/main" id="{41857172-A445-CD73-9CEE-B70ADA99C612}"/>
              </a:ext>
            </a:extLst>
          </p:cNvPr>
          <p:cNvPicPr>
            <a:picLocks noChangeAspect="1"/>
          </p:cNvPicPr>
          <p:nvPr/>
        </p:nvPicPr>
        <p:blipFill>
          <a:blip r:embed="rId2"/>
          <a:stretch>
            <a:fillRect/>
          </a:stretch>
        </p:blipFill>
        <p:spPr>
          <a:xfrm>
            <a:off x="1666326" y="2491842"/>
            <a:ext cx="15261177" cy="56265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sp>
        <p:nvSpPr>
          <p:cNvPr id="2" name="TextBox 2"/>
          <p:cNvSpPr txBox="1"/>
          <p:nvPr/>
        </p:nvSpPr>
        <p:spPr>
          <a:xfrm>
            <a:off x="1586164" y="755368"/>
            <a:ext cx="16701836" cy="827973"/>
          </a:xfrm>
          <a:prstGeom prst="rect">
            <a:avLst/>
          </a:prstGeom>
        </p:spPr>
        <p:txBody>
          <a:bodyPr lIns="0" tIns="0" rIns="0" bIns="0" rtlCol="0" anchor="t">
            <a:spAutoFit/>
          </a:bodyPr>
          <a:lstStyle/>
          <a:p>
            <a:pPr>
              <a:lnSpc>
                <a:spcPts val="6860"/>
              </a:lnSpc>
            </a:pPr>
            <a:r>
              <a:rPr lang="en-US" sz="4900">
                <a:solidFill>
                  <a:srgbClr val="020202"/>
                </a:solidFill>
                <a:latin typeface="Canva Sans 2 Bold"/>
              </a:rPr>
              <a:t>Required Communications to the Board of Education</a:t>
            </a:r>
          </a:p>
        </p:txBody>
      </p:sp>
      <p:sp>
        <p:nvSpPr>
          <p:cNvPr id="3" name="TextBox 3"/>
          <p:cNvSpPr txBox="1"/>
          <p:nvPr/>
        </p:nvSpPr>
        <p:spPr>
          <a:xfrm>
            <a:off x="1507848" y="2139187"/>
            <a:ext cx="17261224" cy="4646929"/>
          </a:xfrm>
          <a:prstGeom prst="rect">
            <a:avLst/>
          </a:prstGeom>
        </p:spPr>
        <p:txBody>
          <a:bodyPr lIns="0" tIns="0" rIns="0" bIns="0" rtlCol="0" anchor="t">
            <a:spAutoFit/>
          </a:bodyPr>
          <a:lstStyle/>
          <a:p>
            <a:pPr marL="820422" lvl="1" indent="-410211">
              <a:lnSpc>
                <a:spcPts val="5320"/>
              </a:lnSpc>
              <a:buFont typeface="Arial"/>
              <a:buChar char="•"/>
            </a:pPr>
            <a:r>
              <a:rPr lang="en-US" sz="3800" dirty="0">
                <a:solidFill>
                  <a:srgbClr val="020202"/>
                </a:solidFill>
                <a:latin typeface="Canva Sans 2"/>
              </a:rPr>
              <a:t>Significant Accounting Estimates</a:t>
            </a:r>
          </a:p>
          <a:p>
            <a:pPr marL="1640844" lvl="2" indent="-546948">
              <a:lnSpc>
                <a:spcPts val="5320"/>
              </a:lnSpc>
              <a:buFont typeface="Arial"/>
              <a:buChar char="⚬"/>
            </a:pPr>
            <a:r>
              <a:rPr lang="en-US" sz="3800" dirty="0">
                <a:solidFill>
                  <a:srgbClr val="020202"/>
                </a:solidFill>
                <a:latin typeface="Canva Sans 2"/>
              </a:rPr>
              <a:t>Depreciation</a:t>
            </a:r>
          </a:p>
          <a:p>
            <a:pPr marL="1640844" lvl="2" indent="-546948">
              <a:lnSpc>
                <a:spcPts val="5320"/>
              </a:lnSpc>
              <a:buFont typeface="Arial"/>
              <a:buChar char="⚬"/>
            </a:pPr>
            <a:r>
              <a:rPr lang="en-US" sz="3800" dirty="0">
                <a:solidFill>
                  <a:srgbClr val="020202"/>
                </a:solidFill>
                <a:latin typeface="Canva Sans 2"/>
              </a:rPr>
              <a:t>Pension and other post-employment benefit (OPEB) liability</a:t>
            </a:r>
          </a:p>
          <a:p>
            <a:pPr marL="820422" lvl="1" indent="-410211">
              <a:lnSpc>
                <a:spcPts val="5320"/>
              </a:lnSpc>
              <a:buFont typeface="Arial"/>
              <a:buChar char="•"/>
            </a:pPr>
            <a:r>
              <a:rPr lang="en-US" sz="3800" dirty="0">
                <a:solidFill>
                  <a:srgbClr val="020202"/>
                </a:solidFill>
                <a:latin typeface="Canva Sans 2"/>
              </a:rPr>
              <a:t>Misstatements</a:t>
            </a:r>
          </a:p>
          <a:p>
            <a:pPr marL="1640844" lvl="2" indent="-546948">
              <a:lnSpc>
                <a:spcPts val="5320"/>
              </a:lnSpc>
              <a:buFont typeface="Arial"/>
              <a:buChar char="⚬"/>
            </a:pPr>
            <a:r>
              <a:rPr lang="en-US" sz="3800" dirty="0">
                <a:solidFill>
                  <a:srgbClr val="020202"/>
                </a:solidFill>
                <a:latin typeface="Canva Sans 2"/>
              </a:rPr>
              <a:t>None</a:t>
            </a:r>
          </a:p>
          <a:p>
            <a:pPr marL="820422" lvl="1" indent="-410211">
              <a:lnSpc>
                <a:spcPts val="5320"/>
              </a:lnSpc>
              <a:buFont typeface="Arial"/>
              <a:buChar char="•"/>
            </a:pPr>
            <a:r>
              <a:rPr lang="en-US" sz="3800" dirty="0">
                <a:solidFill>
                  <a:srgbClr val="020202"/>
                </a:solidFill>
                <a:latin typeface="Canva Sans 2"/>
              </a:rPr>
              <a:t>Disagreements or difficulties with management</a:t>
            </a:r>
          </a:p>
          <a:p>
            <a:pPr marL="1640844" lvl="2" indent="-546948">
              <a:lnSpc>
                <a:spcPts val="5320"/>
              </a:lnSpc>
              <a:buFont typeface="Arial"/>
              <a:buChar char="⚬"/>
            </a:pPr>
            <a:r>
              <a:rPr lang="en-US" sz="3800" dirty="0">
                <a:solidFill>
                  <a:srgbClr val="020202"/>
                </a:solidFill>
                <a:latin typeface="Canva Sans 2"/>
              </a:rPr>
              <a:t>None</a:t>
            </a: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5"/>
            <a:ext cx="18593830" cy="952297"/>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TextBox 10"/>
          <p:cNvSpPr txBox="1"/>
          <p:nvPr/>
        </p:nvSpPr>
        <p:spPr>
          <a:xfrm>
            <a:off x="739861" y="9746536"/>
            <a:ext cx="2896179" cy="431731"/>
          </a:xfrm>
          <a:prstGeom prst="rect">
            <a:avLst/>
          </a:prstGeom>
        </p:spPr>
        <p:txBody>
          <a:bodyPr lIns="0" tIns="0" rIns="0" bIns="0" rtlCol="0" anchor="t">
            <a:spAutoFit/>
          </a:bodyPr>
          <a:lstStyle/>
          <a:p>
            <a:pPr algn="ctr">
              <a:lnSpc>
                <a:spcPts val="3500"/>
              </a:lnSpc>
              <a:spcBef>
                <a:spcPct val="0"/>
              </a:spcBef>
            </a:pPr>
            <a:r>
              <a:rPr lang="en-US" sz="2500">
                <a:solidFill>
                  <a:srgbClr val="FFFFFF"/>
                </a:solidFill>
                <a:latin typeface="Canva Sans 2 Bold"/>
              </a:rPr>
              <a:t>Separate Letter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507848" y="217899"/>
            <a:ext cx="16417168" cy="1216011"/>
          </a:xfrm>
          <a:prstGeom prst="rect">
            <a:avLst/>
          </a:prstGeom>
        </p:spPr>
        <p:txBody>
          <a:bodyPr lIns="0" tIns="0" rIns="0" bIns="0" rtlCol="0" anchor="t">
            <a:spAutoFit/>
          </a:bodyPr>
          <a:lstStyle/>
          <a:p>
            <a:pPr algn="ctr">
              <a:lnSpc>
                <a:spcPts val="4900"/>
              </a:lnSpc>
            </a:pPr>
            <a:r>
              <a:rPr lang="en-US" sz="3500">
                <a:solidFill>
                  <a:srgbClr val="020202"/>
                </a:solidFill>
                <a:latin typeface="Canva Sans 2 Bold"/>
              </a:rPr>
              <a:t>Governmental Funds Statement of Revenues, Expenditures and Changes in Fund Balance</a:t>
            </a:r>
          </a:p>
        </p:txBody>
      </p:sp>
      <p:sp>
        <p:nvSpPr>
          <p:cNvPr id="10" name="TextBox 10"/>
          <p:cNvSpPr txBox="1"/>
          <p:nvPr/>
        </p:nvSpPr>
        <p:spPr>
          <a:xfrm>
            <a:off x="751990" y="9756061"/>
            <a:ext cx="3177066" cy="349127"/>
          </a:xfrm>
          <a:prstGeom prst="rect">
            <a:avLst/>
          </a:prstGeom>
        </p:spPr>
        <p:txBody>
          <a:bodyPr lIns="0" tIns="0" rIns="0" bIns="0" rtlCol="0" anchor="t">
            <a:spAutoFit/>
          </a:bodyPr>
          <a:lstStyle/>
          <a:p>
            <a:pPr algn="ctr">
              <a:lnSpc>
                <a:spcPts val="2800"/>
              </a:lnSpc>
              <a:spcBef>
                <a:spcPct val="0"/>
              </a:spcBef>
            </a:pPr>
            <a:r>
              <a:rPr lang="en-US" sz="2000">
                <a:solidFill>
                  <a:srgbClr val="FFFFFF"/>
                </a:solidFill>
                <a:latin typeface="Canva Sans 2 Bold"/>
              </a:rPr>
              <a:t>Audit Report: Page 15</a:t>
            </a:r>
          </a:p>
        </p:txBody>
      </p:sp>
      <p:pic>
        <p:nvPicPr>
          <p:cNvPr id="13" name="Picture 12">
            <a:extLst>
              <a:ext uri="{FF2B5EF4-FFF2-40B4-BE49-F238E27FC236}">
                <a16:creationId xmlns:a16="http://schemas.microsoft.com/office/drawing/2014/main" id="{193D375D-6ACE-72BA-C369-84D3DD75A8F3}"/>
              </a:ext>
            </a:extLst>
          </p:cNvPr>
          <p:cNvPicPr>
            <a:picLocks noChangeAspect="1"/>
          </p:cNvPicPr>
          <p:nvPr/>
        </p:nvPicPr>
        <p:blipFill>
          <a:blip r:embed="rId2"/>
          <a:stretch>
            <a:fillRect/>
          </a:stretch>
        </p:blipFill>
        <p:spPr>
          <a:xfrm>
            <a:off x="1905000" y="2407920"/>
            <a:ext cx="15478709" cy="54711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568983" y="544388"/>
            <a:ext cx="15150034" cy="1111238"/>
          </a:xfrm>
          <a:prstGeom prst="rect">
            <a:avLst/>
          </a:prstGeom>
        </p:spPr>
        <p:txBody>
          <a:bodyPr lIns="0" tIns="0" rIns="0" bIns="0" rtlCol="0" anchor="t">
            <a:spAutoFit/>
          </a:bodyPr>
          <a:lstStyle/>
          <a:p>
            <a:pPr algn="ctr">
              <a:lnSpc>
                <a:spcPts val="9100"/>
              </a:lnSpc>
            </a:pPr>
            <a:r>
              <a:rPr lang="en-US" sz="6500">
                <a:solidFill>
                  <a:srgbClr val="020202"/>
                </a:solidFill>
                <a:latin typeface="Canva Sans 2 Bold"/>
              </a:rPr>
              <a:t>Governmental Funds Balance Sheet</a:t>
            </a:r>
          </a:p>
        </p:txBody>
      </p:sp>
      <p:sp>
        <p:nvSpPr>
          <p:cNvPr id="10" name="TextBox 10"/>
          <p:cNvSpPr txBox="1"/>
          <p:nvPr/>
        </p:nvSpPr>
        <p:spPr>
          <a:xfrm>
            <a:off x="749352" y="9756061"/>
            <a:ext cx="3104558" cy="349127"/>
          </a:xfrm>
          <a:prstGeom prst="rect">
            <a:avLst/>
          </a:prstGeom>
        </p:spPr>
        <p:txBody>
          <a:bodyPr lIns="0" tIns="0" rIns="0" bIns="0" rtlCol="0" anchor="t">
            <a:spAutoFit/>
          </a:bodyPr>
          <a:lstStyle/>
          <a:p>
            <a:pPr algn="ctr">
              <a:lnSpc>
                <a:spcPts val="2800"/>
              </a:lnSpc>
              <a:spcBef>
                <a:spcPct val="0"/>
              </a:spcBef>
            </a:pPr>
            <a:r>
              <a:rPr lang="en-US" sz="2000">
                <a:solidFill>
                  <a:srgbClr val="FFFFFF"/>
                </a:solidFill>
                <a:latin typeface="Canva Sans 2 Bold"/>
              </a:rPr>
              <a:t>Audit Report: Page 14</a:t>
            </a:r>
          </a:p>
        </p:txBody>
      </p:sp>
      <p:pic>
        <p:nvPicPr>
          <p:cNvPr id="14" name="Picture 13">
            <a:extLst>
              <a:ext uri="{FF2B5EF4-FFF2-40B4-BE49-F238E27FC236}">
                <a16:creationId xmlns:a16="http://schemas.microsoft.com/office/drawing/2014/main" id="{1C4D09B2-3D73-6EFB-EA28-BE6CFD9FC0EE}"/>
              </a:ext>
            </a:extLst>
          </p:cNvPr>
          <p:cNvPicPr>
            <a:picLocks noChangeAspect="1"/>
          </p:cNvPicPr>
          <p:nvPr/>
        </p:nvPicPr>
        <p:blipFill>
          <a:blip r:embed="rId2"/>
          <a:stretch>
            <a:fillRect/>
          </a:stretch>
        </p:blipFill>
        <p:spPr>
          <a:xfrm>
            <a:off x="2387552" y="2067074"/>
            <a:ext cx="13512896" cy="6781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415AF5A-FE41-D39E-67A0-2489C9D479D0}"/>
              </a:ext>
            </a:extLst>
          </p:cNvPr>
          <p:cNvPicPr>
            <a:picLocks noChangeAspect="1"/>
          </p:cNvPicPr>
          <p:nvPr/>
        </p:nvPicPr>
        <p:blipFill>
          <a:blip r:embed="rId2"/>
          <a:stretch>
            <a:fillRect/>
          </a:stretch>
        </p:blipFill>
        <p:spPr>
          <a:xfrm>
            <a:off x="6553200" y="777908"/>
            <a:ext cx="10689933" cy="8861392"/>
          </a:xfrm>
          <a:prstGeom prst="rect">
            <a:avLst/>
          </a:prstGeom>
        </p:spPr>
      </p:pic>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479722" y="-82484"/>
            <a:ext cx="8920840" cy="1111184"/>
          </a:xfrm>
          <a:prstGeom prst="rect">
            <a:avLst/>
          </a:prstGeom>
        </p:spPr>
        <p:txBody>
          <a:bodyPr lIns="0" tIns="0" rIns="0" bIns="0" rtlCol="0" anchor="t">
            <a:spAutoFit/>
          </a:bodyPr>
          <a:lstStyle/>
          <a:p>
            <a:pPr algn="ctr">
              <a:lnSpc>
                <a:spcPts val="9100"/>
              </a:lnSpc>
            </a:pPr>
            <a:r>
              <a:rPr lang="en-US" sz="6500">
                <a:solidFill>
                  <a:srgbClr val="020202"/>
                </a:solidFill>
                <a:latin typeface="Canva Sans 2 Bold"/>
              </a:rPr>
              <a:t>Budget vs. Actual</a:t>
            </a:r>
          </a:p>
        </p:txBody>
      </p:sp>
      <p:sp>
        <p:nvSpPr>
          <p:cNvPr id="10" name="TextBox 10"/>
          <p:cNvSpPr txBox="1"/>
          <p:nvPr/>
        </p:nvSpPr>
        <p:spPr>
          <a:xfrm>
            <a:off x="764032" y="9756061"/>
            <a:ext cx="3250214" cy="349127"/>
          </a:xfrm>
          <a:prstGeom prst="rect">
            <a:avLst/>
          </a:prstGeom>
        </p:spPr>
        <p:txBody>
          <a:bodyPr lIns="0" tIns="0" rIns="0" bIns="0" rtlCol="0" anchor="t">
            <a:spAutoFit/>
          </a:bodyPr>
          <a:lstStyle/>
          <a:p>
            <a:pPr algn="ctr">
              <a:lnSpc>
                <a:spcPts val="2800"/>
              </a:lnSpc>
              <a:spcBef>
                <a:spcPct val="0"/>
              </a:spcBef>
            </a:pPr>
            <a:r>
              <a:rPr lang="en-US" sz="2000">
                <a:solidFill>
                  <a:srgbClr val="FFFFFF"/>
                </a:solidFill>
                <a:latin typeface="Canva Sans 2 Bold"/>
              </a:rPr>
              <a:t>Audit Report: Page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707186" y="411196"/>
            <a:ext cx="9282252" cy="1111184"/>
          </a:xfrm>
          <a:prstGeom prst="rect">
            <a:avLst/>
          </a:prstGeom>
        </p:spPr>
        <p:txBody>
          <a:bodyPr lIns="0" tIns="0" rIns="0" bIns="0" rtlCol="0" anchor="t">
            <a:spAutoFit/>
          </a:bodyPr>
          <a:lstStyle/>
          <a:p>
            <a:pPr>
              <a:lnSpc>
                <a:spcPts val="9100"/>
              </a:lnSpc>
            </a:pPr>
            <a:r>
              <a:rPr lang="en-US" sz="6500">
                <a:solidFill>
                  <a:srgbClr val="000000"/>
                </a:solidFill>
                <a:latin typeface="Canva Sans 2 Bold"/>
              </a:rPr>
              <a:t>Child Nutrition </a:t>
            </a:r>
          </a:p>
        </p:txBody>
      </p:sp>
      <p:sp>
        <p:nvSpPr>
          <p:cNvPr id="10" name="TextBox 10"/>
          <p:cNvSpPr txBox="1"/>
          <p:nvPr/>
        </p:nvSpPr>
        <p:spPr>
          <a:xfrm>
            <a:off x="749487" y="9756061"/>
            <a:ext cx="3240411" cy="349127"/>
          </a:xfrm>
          <a:prstGeom prst="rect">
            <a:avLst/>
          </a:prstGeom>
        </p:spPr>
        <p:txBody>
          <a:bodyPr lIns="0" tIns="0" rIns="0" bIns="0" rtlCol="0" anchor="t">
            <a:spAutoFit/>
          </a:bodyPr>
          <a:lstStyle/>
          <a:p>
            <a:pPr algn="ctr">
              <a:lnSpc>
                <a:spcPts val="2800"/>
              </a:lnSpc>
              <a:spcBef>
                <a:spcPct val="0"/>
              </a:spcBef>
            </a:pPr>
            <a:r>
              <a:rPr lang="en-US" sz="2000">
                <a:solidFill>
                  <a:srgbClr val="FFFFFF"/>
                </a:solidFill>
                <a:latin typeface="Canva Sans 2 Bold"/>
              </a:rPr>
              <a:t>Audit Report: Page 23</a:t>
            </a:r>
          </a:p>
        </p:txBody>
      </p:sp>
      <p:pic>
        <p:nvPicPr>
          <p:cNvPr id="12" name="Picture 11">
            <a:extLst>
              <a:ext uri="{FF2B5EF4-FFF2-40B4-BE49-F238E27FC236}">
                <a16:creationId xmlns:a16="http://schemas.microsoft.com/office/drawing/2014/main" id="{9004181E-32DD-E36E-D27B-35B62D5DED47}"/>
              </a:ext>
            </a:extLst>
          </p:cNvPr>
          <p:cNvPicPr>
            <a:picLocks noChangeAspect="1"/>
          </p:cNvPicPr>
          <p:nvPr/>
        </p:nvPicPr>
        <p:blipFill>
          <a:blip r:embed="rId2"/>
          <a:stretch>
            <a:fillRect/>
          </a:stretch>
        </p:blipFill>
        <p:spPr>
          <a:xfrm>
            <a:off x="5029200" y="1771473"/>
            <a:ext cx="11356373" cy="68864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63905" y="724015"/>
            <a:ext cx="15560190" cy="794899"/>
          </a:xfrm>
          <a:prstGeom prst="rect">
            <a:avLst/>
          </a:prstGeom>
        </p:spPr>
        <p:txBody>
          <a:bodyPr lIns="0" tIns="0" rIns="0" bIns="0" rtlCol="0" anchor="t">
            <a:spAutoFit/>
          </a:bodyPr>
          <a:lstStyle/>
          <a:p>
            <a:pPr algn="ctr">
              <a:lnSpc>
                <a:spcPts val="6580"/>
              </a:lnSpc>
            </a:pPr>
            <a:r>
              <a:rPr lang="en-US" sz="4700">
                <a:solidFill>
                  <a:srgbClr val="000000"/>
                </a:solidFill>
                <a:latin typeface="Canva Sans 2 Bold"/>
              </a:rPr>
              <a:t>Communications of Internal Controls - Definitions</a:t>
            </a:r>
          </a:p>
        </p:txBody>
      </p:sp>
      <p:sp>
        <p:nvSpPr>
          <p:cNvPr id="3" name="TextBox 3"/>
          <p:cNvSpPr txBox="1"/>
          <p:nvPr/>
        </p:nvSpPr>
        <p:spPr>
          <a:xfrm>
            <a:off x="1800435" y="2184813"/>
            <a:ext cx="15789451" cy="5860224"/>
          </a:xfrm>
          <a:prstGeom prst="rect">
            <a:avLst/>
          </a:prstGeom>
        </p:spPr>
        <p:txBody>
          <a:bodyPr lIns="0" tIns="0" rIns="0" bIns="0" rtlCol="0" anchor="t">
            <a:spAutoFit/>
          </a:bodyPr>
          <a:lstStyle/>
          <a:p>
            <a:pPr marL="691000" lvl="1" indent="-345500" algn="just">
              <a:lnSpc>
                <a:spcPts val="4480"/>
              </a:lnSpc>
              <a:buFont typeface="Arial"/>
              <a:buChar char="•"/>
            </a:pPr>
            <a:r>
              <a:rPr lang="en-US" sz="3200">
                <a:solidFill>
                  <a:srgbClr val="000000"/>
                </a:solidFill>
                <a:latin typeface="Canva Sans 2 Bold"/>
              </a:rPr>
              <a:t>Material weakness</a:t>
            </a:r>
            <a:r>
              <a:rPr lang="en-US" sz="3200">
                <a:solidFill>
                  <a:srgbClr val="000000"/>
                </a:solidFill>
                <a:latin typeface="Canva Sans 2"/>
              </a:rPr>
              <a:t> — A deficiency or combination of deficiencies in internal control, such that there is a reasonable possibility that a material misstatement of the entity’s financial statements will not be prevented, or detected and corrected on a timely basis.</a:t>
            </a:r>
          </a:p>
          <a:p>
            <a:pPr algn="just">
              <a:lnSpc>
                <a:spcPts val="4480"/>
              </a:lnSpc>
            </a:pPr>
            <a:endParaRPr lang="en-US" sz="3200">
              <a:solidFill>
                <a:srgbClr val="000000"/>
              </a:solidFill>
              <a:latin typeface="Canva Sans 2"/>
            </a:endParaRPr>
          </a:p>
          <a:p>
            <a:pPr marL="691000" lvl="1" indent="-345500" algn="just">
              <a:lnSpc>
                <a:spcPts val="4480"/>
              </a:lnSpc>
              <a:buFont typeface="Arial"/>
              <a:buChar char="•"/>
            </a:pPr>
            <a:r>
              <a:rPr lang="en-US" sz="3200">
                <a:solidFill>
                  <a:srgbClr val="000000"/>
                </a:solidFill>
                <a:latin typeface="Canva Sans 2 Bold"/>
              </a:rPr>
              <a:t>Significant deficiency </a:t>
            </a:r>
            <a:r>
              <a:rPr lang="en-US" sz="3200">
                <a:solidFill>
                  <a:srgbClr val="000000"/>
                </a:solidFill>
                <a:latin typeface="Canva Sans 2"/>
              </a:rPr>
              <a:t>— A deficiency or combination of deficiencies in internal control that is less severe than a material weakness, yet important enough to merit attention by those charged with governance.</a:t>
            </a:r>
          </a:p>
          <a:p>
            <a:pPr>
              <a:lnSpc>
                <a:spcPts val="4480"/>
              </a:lnSpc>
            </a:pPr>
            <a:endParaRPr lang="en-US" sz="3200">
              <a:solidFill>
                <a:srgbClr val="000000"/>
              </a:solidFill>
              <a:latin typeface="Canva Sans 2"/>
            </a:endParaRPr>
          </a:p>
          <a:p>
            <a:pPr>
              <a:lnSpc>
                <a:spcPts val="6720"/>
              </a:lnSpc>
            </a:pPr>
            <a:endParaRPr lang="en-US" sz="3200">
              <a:solidFill>
                <a:srgbClr val="000000"/>
              </a:solidFill>
              <a:latin typeface="Canva Sans 2"/>
            </a:endParaRP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6"/>
            <a:ext cx="18593830" cy="952297"/>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64980" y="411196"/>
            <a:ext cx="15463870" cy="1111184"/>
          </a:xfrm>
          <a:prstGeom prst="rect">
            <a:avLst/>
          </a:prstGeom>
        </p:spPr>
        <p:txBody>
          <a:bodyPr lIns="0" tIns="0" rIns="0" bIns="0" rtlCol="0" anchor="t">
            <a:spAutoFit/>
          </a:bodyPr>
          <a:lstStyle/>
          <a:p>
            <a:pPr>
              <a:lnSpc>
                <a:spcPts val="9100"/>
              </a:lnSpc>
            </a:pPr>
            <a:r>
              <a:rPr lang="en-US" sz="6500">
                <a:solidFill>
                  <a:srgbClr val="000000"/>
                </a:solidFill>
                <a:latin typeface="Canva Sans 2 Bold"/>
              </a:rPr>
              <a:t>Audit Findings &amp; Questioned Costs</a:t>
            </a:r>
          </a:p>
        </p:txBody>
      </p:sp>
      <p:sp>
        <p:nvSpPr>
          <p:cNvPr id="3" name="TextBox 3"/>
          <p:cNvSpPr txBox="1"/>
          <p:nvPr/>
        </p:nvSpPr>
        <p:spPr>
          <a:xfrm>
            <a:off x="1469849" y="1979393"/>
            <a:ext cx="16331995" cy="8146589"/>
          </a:xfrm>
          <a:prstGeom prst="rect">
            <a:avLst/>
          </a:prstGeom>
        </p:spPr>
        <p:txBody>
          <a:bodyPr lIns="0" tIns="0" rIns="0" bIns="0" rtlCol="0" anchor="t">
            <a:spAutoFit/>
          </a:bodyPr>
          <a:lstStyle/>
          <a:p>
            <a:pPr marL="690884" lvl="1" indent="-345442">
              <a:lnSpc>
                <a:spcPts val="4480"/>
              </a:lnSpc>
              <a:buFont typeface="Arial"/>
              <a:buChar char="•"/>
            </a:pPr>
            <a:r>
              <a:rPr lang="en-US" sz="3200" dirty="0">
                <a:solidFill>
                  <a:srgbClr val="000000"/>
                </a:solidFill>
                <a:latin typeface="Canva Sans 2"/>
              </a:rPr>
              <a:t>Financial Statements</a:t>
            </a:r>
          </a:p>
          <a:p>
            <a:pPr marL="1381768" lvl="2" indent="-460589">
              <a:lnSpc>
                <a:spcPts val="4480"/>
              </a:lnSpc>
              <a:buFont typeface="Arial"/>
              <a:buChar char="⚬"/>
            </a:pPr>
            <a:r>
              <a:rPr lang="en-US" sz="3200" dirty="0">
                <a:solidFill>
                  <a:srgbClr val="000000"/>
                </a:solidFill>
                <a:latin typeface="Canva Sans 2"/>
              </a:rPr>
              <a:t>2024-01 (Material Weakness)</a:t>
            </a:r>
          </a:p>
          <a:p>
            <a:pPr marL="2072651" lvl="3" indent="-518163" algn="just">
              <a:lnSpc>
                <a:spcPts val="4480"/>
              </a:lnSpc>
              <a:buFont typeface="Arial"/>
              <a:buChar char="￭"/>
            </a:pPr>
            <a:r>
              <a:rPr lang="en-US" sz="3200" dirty="0">
                <a:solidFill>
                  <a:srgbClr val="000000"/>
                </a:solidFill>
                <a:latin typeface="Canva Sans 2"/>
              </a:rPr>
              <a:t>While testing expenditures, it was determined that employee timesheets were not reviewed for appropriate hours worked, and compensation the employees received. </a:t>
            </a:r>
          </a:p>
          <a:p>
            <a:pPr marL="2529851" lvl="4" indent="-518163" algn="just">
              <a:lnSpc>
                <a:spcPts val="4480"/>
              </a:lnSpc>
              <a:buFont typeface="Arial"/>
              <a:buChar char="￭"/>
            </a:pPr>
            <a:r>
              <a:rPr lang="en-US" sz="3200" dirty="0">
                <a:solidFill>
                  <a:srgbClr val="000000"/>
                </a:solidFill>
                <a:latin typeface="Canva Sans 2"/>
              </a:rPr>
              <a:t>Warren County Schools did not have accurate timesheets for some employees to determine if compensatory time has been appropriately accrued or compensatory time, other leave, or pay was appropriately deducted.</a:t>
            </a:r>
          </a:p>
          <a:p>
            <a:pPr marL="690884" lvl="1" indent="-345442">
              <a:lnSpc>
                <a:spcPts val="4480"/>
              </a:lnSpc>
              <a:buFont typeface="Arial"/>
              <a:buChar char="•"/>
            </a:pPr>
            <a:r>
              <a:rPr lang="en-US" sz="3200" dirty="0">
                <a:solidFill>
                  <a:srgbClr val="000000"/>
                </a:solidFill>
                <a:latin typeface="Canva Sans 2"/>
              </a:rPr>
              <a:t>Federal Awards</a:t>
            </a:r>
          </a:p>
          <a:p>
            <a:pPr marL="1381768" lvl="2" indent="-460589">
              <a:lnSpc>
                <a:spcPts val="4480"/>
              </a:lnSpc>
              <a:buFont typeface="Arial"/>
              <a:buChar char="⚬"/>
            </a:pPr>
            <a:r>
              <a:rPr lang="en-US" sz="3200" dirty="0">
                <a:solidFill>
                  <a:srgbClr val="000000"/>
                </a:solidFill>
                <a:latin typeface="Canva Sans 2"/>
              </a:rPr>
              <a:t>None</a:t>
            </a:r>
          </a:p>
          <a:p>
            <a:pPr marL="690884" lvl="1" indent="-345442">
              <a:lnSpc>
                <a:spcPts val="4480"/>
              </a:lnSpc>
              <a:buFont typeface="Arial"/>
              <a:buChar char="•"/>
            </a:pPr>
            <a:r>
              <a:rPr lang="en-US" sz="3200" dirty="0">
                <a:solidFill>
                  <a:srgbClr val="000000"/>
                </a:solidFill>
                <a:latin typeface="Canva Sans 2"/>
              </a:rPr>
              <a:t>State Awards</a:t>
            </a:r>
          </a:p>
          <a:p>
            <a:pPr marL="1381768" lvl="2" indent="-460589">
              <a:lnSpc>
                <a:spcPts val="4480"/>
              </a:lnSpc>
              <a:buFont typeface="Arial"/>
              <a:buChar char="⚬"/>
            </a:pPr>
            <a:r>
              <a:rPr lang="en-US" sz="3200" dirty="0">
                <a:solidFill>
                  <a:srgbClr val="000000"/>
                </a:solidFill>
                <a:latin typeface="Canva Sans 2"/>
              </a:rPr>
              <a:t>None</a:t>
            </a:r>
          </a:p>
          <a:p>
            <a:pPr>
              <a:lnSpc>
                <a:spcPts val="5599"/>
              </a:lnSpc>
            </a:pPr>
            <a:endParaRPr lang="en-US" sz="3200" dirty="0">
              <a:solidFill>
                <a:srgbClr val="000000"/>
              </a:solidFill>
              <a:latin typeface="Canva Sans 2"/>
            </a:endParaRP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6"/>
            <a:ext cx="18593830" cy="952297"/>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TextBox 10"/>
          <p:cNvSpPr txBox="1"/>
          <p:nvPr/>
        </p:nvSpPr>
        <p:spPr>
          <a:xfrm>
            <a:off x="760244" y="9756061"/>
            <a:ext cx="3121667" cy="335541"/>
          </a:xfrm>
          <a:prstGeom prst="rect">
            <a:avLst/>
          </a:prstGeom>
        </p:spPr>
        <p:txBody>
          <a:bodyPr lIns="0" tIns="0" rIns="0" bIns="0" rtlCol="0" anchor="t">
            <a:spAutoFit/>
          </a:bodyPr>
          <a:lstStyle/>
          <a:p>
            <a:pPr algn="ctr">
              <a:lnSpc>
                <a:spcPts val="2800"/>
              </a:lnSpc>
              <a:spcBef>
                <a:spcPct val="0"/>
              </a:spcBef>
            </a:pPr>
            <a:r>
              <a:rPr lang="en-US" sz="2000" dirty="0">
                <a:solidFill>
                  <a:srgbClr val="FFFFFF"/>
                </a:solidFill>
                <a:latin typeface="Canva Sans 2 Bold"/>
              </a:rPr>
              <a:t>Audit Report: Page 75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a:extLst>
            <a:ext uri="{FF2B5EF4-FFF2-40B4-BE49-F238E27FC236}">
              <a16:creationId xmlns:a16="http://schemas.microsoft.com/office/drawing/2014/main" id="{6114A31D-08CC-9DB9-CAE1-0F4C73A245B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D05D6FD6-A419-469E-C02B-61EA617D2CA7}"/>
              </a:ext>
            </a:extLst>
          </p:cNvPr>
          <p:cNvSpPr txBox="1"/>
          <p:nvPr/>
        </p:nvSpPr>
        <p:spPr>
          <a:xfrm>
            <a:off x="1586164" y="495300"/>
            <a:ext cx="16701836" cy="827973"/>
          </a:xfrm>
          <a:prstGeom prst="rect">
            <a:avLst/>
          </a:prstGeom>
        </p:spPr>
        <p:txBody>
          <a:bodyPr lIns="0" tIns="0" rIns="0" bIns="0" rtlCol="0" anchor="t">
            <a:spAutoFit/>
          </a:bodyPr>
          <a:lstStyle/>
          <a:p>
            <a:pPr>
              <a:lnSpc>
                <a:spcPts val="6860"/>
              </a:lnSpc>
            </a:pPr>
            <a:r>
              <a:rPr lang="en-US" sz="4900" dirty="0">
                <a:solidFill>
                  <a:srgbClr val="020202"/>
                </a:solidFill>
                <a:latin typeface="Canva Sans 2 Bold"/>
              </a:rPr>
              <a:t>Management Letter</a:t>
            </a:r>
          </a:p>
        </p:txBody>
      </p:sp>
      <p:grpSp>
        <p:nvGrpSpPr>
          <p:cNvPr id="4" name="Group 4">
            <a:extLst>
              <a:ext uri="{FF2B5EF4-FFF2-40B4-BE49-F238E27FC236}">
                <a16:creationId xmlns:a16="http://schemas.microsoft.com/office/drawing/2014/main" id="{2F4194EC-FDEA-1886-63B1-3AA63D8C1400}"/>
              </a:ext>
            </a:extLst>
          </p:cNvPr>
          <p:cNvGrpSpPr/>
          <p:nvPr/>
        </p:nvGrpSpPr>
        <p:grpSpPr>
          <a:xfrm>
            <a:off x="0" y="-145766"/>
            <a:ext cx="1479722" cy="10901749"/>
            <a:chOff x="0" y="0"/>
            <a:chExt cx="389721" cy="2871242"/>
          </a:xfrm>
        </p:grpSpPr>
        <p:sp>
          <p:nvSpPr>
            <p:cNvPr id="5" name="Freeform 5">
              <a:extLst>
                <a:ext uri="{FF2B5EF4-FFF2-40B4-BE49-F238E27FC236}">
                  <a16:creationId xmlns:a16="http://schemas.microsoft.com/office/drawing/2014/main" id="{73451F59-E07C-0912-243C-EAA84FEC2BA6}"/>
                </a:ext>
              </a:extLst>
            </p:cNvPr>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a:extLst>
                <a:ext uri="{FF2B5EF4-FFF2-40B4-BE49-F238E27FC236}">
                  <a16:creationId xmlns:a16="http://schemas.microsoft.com/office/drawing/2014/main" id="{6F685DBE-54CD-1BB1-825C-4E71F2F7A0FF}"/>
                </a:ext>
              </a:extLst>
            </p:cNvPr>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552FF5B0-8B2F-BC28-9A8D-259644029176}"/>
              </a:ext>
            </a:extLst>
          </p:cNvPr>
          <p:cNvGrpSpPr/>
          <p:nvPr/>
        </p:nvGrpSpPr>
        <p:grpSpPr>
          <a:xfrm>
            <a:off x="0" y="9803685"/>
            <a:ext cx="18593830" cy="952297"/>
            <a:chOff x="0" y="0"/>
            <a:chExt cx="4897140" cy="812800"/>
          </a:xfrm>
        </p:grpSpPr>
        <p:sp>
          <p:nvSpPr>
            <p:cNvPr id="8" name="Freeform 8">
              <a:extLst>
                <a:ext uri="{FF2B5EF4-FFF2-40B4-BE49-F238E27FC236}">
                  <a16:creationId xmlns:a16="http://schemas.microsoft.com/office/drawing/2014/main" id="{2598DAD6-F209-82A1-EEE0-95238B6D256C}"/>
                </a:ext>
              </a:extLst>
            </p:cNvPr>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a:extLst>
                <a:ext uri="{FF2B5EF4-FFF2-40B4-BE49-F238E27FC236}">
                  <a16:creationId xmlns:a16="http://schemas.microsoft.com/office/drawing/2014/main" id="{BF242F95-46BE-E555-16F2-D82A4DDFA13D}"/>
                </a:ext>
              </a:extLst>
            </p:cNvPr>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TextBox 10">
            <a:extLst>
              <a:ext uri="{FF2B5EF4-FFF2-40B4-BE49-F238E27FC236}">
                <a16:creationId xmlns:a16="http://schemas.microsoft.com/office/drawing/2014/main" id="{CA3DB359-11A8-DBF8-632B-F0366DA0F343}"/>
              </a:ext>
            </a:extLst>
          </p:cNvPr>
          <p:cNvSpPr txBox="1"/>
          <p:nvPr/>
        </p:nvSpPr>
        <p:spPr>
          <a:xfrm>
            <a:off x="739861" y="9746536"/>
            <a:ext cx="2896179" cy="431731"/>
          </a:xfrm>
          <a:prstGeom prst="rect">
            <a:avLst/>
          </a:prstGeom>
        </p:spPr>
        <p:txBody>
          <a:bodyPr lIns="0" tIns="0" rIns="0" bIns="0" rtlCol="0" anchor="t">
            <a:spAutoFit/>
          </a:bodyPr>
          <a:lstStyle/>
          <a:p>
            <a:pPr algn="ctr">
              <a:lnSpc>
                <a:spcPts val="3500"/>
              </a:lnSpc>
              <a:spcBef>
                <a:spcPct val="0"/>
              </a:spcBef>
            </a:pPr>
            <a:r>
              <a:rPr lang="en-US" sz="2500">
                <a:solidFill>
                  <a:srgbClr val="FFFFFF"/>
                </a:solidFill>
                <a:latin typeface="Canva Sans 2 Bold"/>
              </a:rPr>
              <a:t>Separate Letter</a:t>
            </a:r>
          </a:p>
        </p:txBody>
      </p:sp>
      <p:sp>
        <p:nvSpPr>
          <p:cNvPr id="12" name="TextBox 3">
            <a:extLst>
              <a:ext uri="{FF2B5EF4-FFF2-40B4-BE49-F238E27FC236}">
                <a16:creationId xmlns:a16="http://schemas.microsoft.com/office/drawing/2014/main" id="{7258B822-28A6-8927-1CD0-5EC771C66769}"/>
              </a:ext>
            </a:extLst>
          </p:cNvPr>
          <p:cNvSpPr txBox="1"/>
          <p:nvPr/>
        </p:nvSpPr>
        <p:spPr>
          <a:xfrm>
            <a:off x="1507848" y="1638300"/>
            <a:ext cx="15560952" cy="8791638"/>
          </a:xfrm>
          <a:prstGeom prst="rect">
            <a:avLst/>
          </a:prstGeom>
        </p:spPr>
        <p:txBody>
          <a:bodyPr wrap="square" lIns="0" tIns="0" rIns="0" bIns="0" rtlCol="0" anchor="t">
            <a:spAutoFit/>
          </a:bodyPr>
          <a:lstStyle/>
          <a:p>
            <a:pPr marL="820422" lvl="1" indent="-410211">
              <a:lnSpc>
                <a:spcPts val="5320"/>
              </a:lnSpc>
              <a:buFont typeface="Arial"/>
              <a:buChar char="•"/>
            </a:pPr>
            <a:r>
              <a:rPr lang="en-US" sz="3800" dirty="0">
                <a:solidFill>
                  <a:srgbClr val="020202"/>
                </a:solidFill>
                <a:latin typeface="Canva Sans 2"/>
              </a:rPr>
              <a:t>Purchase Orders</a:t>
            </a:r>
          </a:p>
          <a:p>
            <a:pPr marL="1438911" lvl="2" indent="-571500" algn="just">
              <a:lnSpc>
                <a:spcPts val="5320"/>
              </a:lnSpc>
              <a:buFont typeface="Courier New" panose="02070309020205020404" pitchFamily="49" charset="0"/>
              <a:buChar char="o"/>
            </a:pPr>
            <a:r>
              <a:rPr lang="en-US" sz="3600" dirty="0">
                <a:solidFill>
                  <a:srgbClr val="000000"/>
                </a:solidFill>
                <a:latin typeface="Canva Sans 2"/>
              </a:rPr>
              <a:t>We noted the District had several purchase orders that were dated after the vendor invoice date. We recommend the District ensures purchase orders are entered into the accounting system and funds encumbered prior to placing orders for goods and services to avoid exceeding the board approved budget.</a:t>
            </a:r>
            <a:endParaRPr lang="en-US" sz="3600" dirty="0">
              <a:solidFill>
                <a:srgbClr val="020202"/>
              </a:solidFill>
              <a:latin typeface="Canva Sans 2"/>
            </a:endParaRPr>
          </a:p>
          <a:p>
            <a:pPr marL="1438911" lvl="2" indent="-571500">
              <a:lnSpc>
                <a:spcPts val="5320"/>
              </a:lnSpc>
              <a:buFont typeface="Courier New" panose="02070309020205020404" pitchFamily="49" charset="0"/>
              <a:buChar char="o"/>
            </a:pPr>
            <a:endParaRPr lang="en-US" sz="3800" dirty="0">
              <a:solidFill>
                <a:srgbClr val="020202"/>
              </a:solidFill>
              <a:latin typeface="Canva Sans 2"/>
            </a:endParaRPr>
          </a:p>
          <a:p>
            <a:pPr marL="820422" lvl="1" indent="-410211">
              <a:lnSpc>
                <a:spcPts val="5320"/>
              </a:lnSpc>
              <a:buFont typeface="Arial"/>
              <a:buChar char="•"/>
            </a:pPr>
            <a:r>
              <a:rPr lang="en-US" sz="3800" dirty="0">
                <a:solidFill>
                  <a:srgbClr val="020202"/>
                </a:solidFill>
                <a:latin typeface="Canva Sans 2"/>
              </a:rPr>
              <a:t>Timeliness of Payments</a:t>
            </a:r>
          </a:p>
          <a:p>
            <a:pPr marL="1438911" lvl="2" indent="-571500" algn="just">
              <a:lnSpc>
                <a:spcPts val="5320"/>
              </a:lnSpc>
              <a:buFont typeface="Courier New" panose="02070309020205020404" pitchFamily="49" charset="0"/>
              <a:buChar char="o"/>
            </a:pPr>
            <a:r>
              <a:rPr lang="en-US" sz="3800" dirty="0">
                <a:solidFill>
                  <a:srgbClr val="020202"/>
                </a:solidFill>
                <a:latin typeface="Canva Sans 2"/>
              </a:rPr>
              <a:t>We noted the District had several invoices paid substantially after the vendor due date, and invoices that had not been paid as of out field work in October 2024 for goods and services performed during fiscal year end June 30, 2024.</a:t>
            </a:r>
          </a:p>
          <a:p>
            <a:pPr marL="1093896" lvl="2">
              <a:lnSpc>
                <a:spcPts val="5320"/>
              </a:lnSpc>
            </a:pPr>
            <a:endParaRPr lang="en-US" sz="3800" dirty="0">
              <a:solidFill>
                <a:srgbClr val="020202"/>
              </a:solidFill>
              <a:latin typeface="Canva Sans 2"/>
            </a:endParaRPr>
          </a:p>
        </p:txBody>
      </p:sp>
    </p:spTree>
    <p:extLst>
      <p:ext uri="{BB962C8B-B14F-4D97-AF65-F5344CB8AC3E}">
        <p14:creationId xmlns:p14="http://schemas.microsoft.com/office/powerpoint/2010/main" val="2515107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a:extLst>
            <a:ext uri="{FF2B5EF4-FFF2-40B4-BE49-F238E27FC236}">
              <a16:creationId xmlns:a16="http://schemas.microsoft.com/office/drawing/2014/main" id="{711319FE-76FC-3D15-7890-C5253DAA923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19523D6-AF89-9149-DE58-DF068B00822C}"/>
              </a:ext>
            </a:extLst>
          </p:cNvPr>
          <p:cNvSpPr txBox="1"/>
          <p:nvPr/>
        </p:nvSpPr>
        <p:spPr>
          <a:xfrm>
            <a:off x="1586164" y="495300"/>
            <a:ext cx="16701836" cy="827973"/>
          </a:xfrm>
          <a:prstGeom prst="rect">
            <a:avLst/>
          </a:prstGeom>
        </p:spPr>
        <p:txBody>
          <a:bodyPr lIns="0" tIns="0" rIns="0" bIns="0" rtlCol="0" anchor="t">
            <a:spAutoFit/>
          </a:bodyPr>
          <a:lstStyle/>
          <a:p>
            <a:pPr>
              <a:lnSpc>
                <a:spcPts val="6860"/>
              </a:lnSpc>
            </a:pPr>
            <a:r>
              <a:rPr lang="en-US" sz="4900" dirty="0">
                <a:solidFill>
                  <a:srgbClr val="020202"/>
                </a:solidFill>
                <a:latin typeface="Canva Sans 2 Bold"/>
              </a:rPr>
              <a:t>Management Letter</a:t>
            </a:r>
          </a:p>
        </p:txBody>
      </p:sp>
      <p:grpSp>
        <p:nvGrpSpPr>
          <p:cNvPr id="4" name="Group 4">
            <a:extLst>
              <a:ext uri="{FF2B5EF4-FFF2-40B4-BE49-F238E27FC236}">
                <a16:creationId xmlns:a16="http://schemas.microsoft.com/office/drawing/2014/main" id="{120769CC-1201-E005-B56D-D2088E47F0AB}"/>
              </a:ext>
            </a:extLst>
          </p:cNvPr>
          <p:cNvGrpSpPr/>
          <p:nvPr/>
        </p:nvGrpSpPr>
        <p:grpSpPr>
          <a:xfrm>
            <a:off x="0" y="-145766"/>
            <a:ext cx="1479722" cy="10901749"/>
            <a:chOff x="0" y="0"/>
            <a:chExt cx="389721" cy="2871242"/>
          </a:xfrm>
        </p:grpSpPr>
        <p:sp>
          <p:nvSpPr>
            <p:cNvPr id="5" name="Freeform 5">
              <a:extLst>
                <a:ext uri="{FF2B5EF4-FFF2-40B4-BE49-F238E27FC236}">
                  <a16:creationId xmlns:a16="http://schemas.microsoft.com/office/drawing/2014/main" id="{80A0ADF6-FB41-616B-11A8-59A0A48EF6C7}"/>
                </a:ext>
              </a:extLst>
            </p:cNvPr>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a:extLst>
                <a:ext uri="{FF2B5EF4-FFF2-40B4-BE49-F238E27FC236}">
                  <a16:creationId xmlns:a16="http://schemas.microsoft.com/office/drawing/2014/main" id="{7ECD8992-965B-27B9-1899-3CE3CA149F27}"/>
                </a:ext>
              </a:extLst>
            </p:cNvPr>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6F87D82B-AF8F-1B5C-3131-B11D5A8C9CDF}"/>
              </a:ext>
            </a:extLst>
          </p:cNvPr>
          <p:cNvGrpSpPr/>
          <p:nvPr/>
        </p:nvGrpSpPr>
        <p:grpSpPr>
          <a:xfrm>
            <a:off x="0" y="9803685"/>
            <a:ext cx="18593830" cy="952297"/>
            <a:chOff x="0" y="0"/>
            <a:chExt cx="4897140" cy="812800"/>
          </a:xfrm>
        </p:grpSpPr>
        <p:sp>
          <p:nvSpPr>
            <p:cNvPr id="8" name="Freeform 8">
              <a:extLst>
                <a:ext uri="{FF2B5EF4-FFF2-40B4-BE49-F238E27FC236}">
                  <a16:creationId xmlns:a16="http://schemas.microsoft.com/office/drawing/2014/main" id="{6E97243A-7332-D8AF-BB03-59B06FA64853}"/>
                </a:ext>
              </a:extLst>
            </p:cNvPr>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a:extLst>
                <a:ext uri="{FF2B5EF4-FFF2-40B4-BE49-F238E27FC236}">
                  <a16:creationId xmlns:a16="http://schemas.microsoft.com/office/drawing/2014/main" id="{547792EB-723A-0FAB-10D0-F2410CF611D9}"/>
                </a:ext>
              </a:extLst>
            </p:cNvPr>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TextBox 10">
            <a:extLst>
              <a:ext uri="{FF2B5EF4-FFF2-40B4-BE49-F238E27FC236}">
                <a16:creationId xmlns:a16="http://schemas.microsoft.com/office/drawing/2014/main" id="{2B4157E0-A3FC-3291-C32F-C8E627005175}"/>
              </a:ext>
            </a:extLst>
          </p:cNvPr>
          <p:cNvSpPr txBox="1"/>
          <p:nvPr/>
        </p:nvSpPr>
        <p:spPr>
          <a:xfrm>
            <a:off x="739861" y="9746536"/>
            <a:ext cx="2896179" cy="431731"/>
          </a:xfrm>
          <a:prstGeom prst="rect">
            <a:avLst/>
          </a:prstGeom>
        </p:spPr>
        <p:txBody>
          <a:bodyPr lIns="0" tIns="0" rIns="0" bIns="0" rtlCol="0" anchor="t">
            <a:spAutoFit/>
          </a:bodyPr>
          <a:lstStyle/>
          <a:p>
            <a:pPr algn="ctr">
              <a:lnSpc>
                <a:spcPts val="3500"/>
              </a:lnSpc>
              <a:spcBef>
                <a:spcPct val="0"/>
              </a:spcBef>
            </a:pPr>
            <a:r>
              <a:rPr lang="en-US" sz="2500">
                <a:solidFill>
                  <a:srgbClr val="FFFFFF"/>
                </a:solidFill>
                <a:latin typeface="Canva Sans 2 Bold"/>
              </a:rPr>
              <a:t>Separate Letter</a:t>
            </a:r>
          </a:p>
        </p:txBody>
      </p:sp>
      <p:sp>
        <p:nvSpPr>
          <p:cNvPr id="12" name="TextBox 3">
            <a:extLst>
              <a:ext uri="{FF2B5EF4-FFF2-40B4-BE49-F238E27FC236}">
                <a16:creationId xmlns:a16="http://schemas.microsoft.com/office/drawing/2014/main" id="{6A2FD930-8269-3425-0C6E-14F7DE925897}"/>
              </a:ext>
            </a:extLst>
          </p:cNvPr>
          <p:cNvSpPr txBox="1"/>
          <p:nvPr/>
        </p:nvSpPr>
        <p:spPr>
          <a:xfrm>
            <a:off x="1507848" y="1638300"/>
            <a:ext cx="16040291" cy="8111964"/>
          </a:xfrm>
          <a:prstGeom prst="rect">
            <a:avLst/>
          </a:prstGeom>
        </p:spPr>
        <p:txBody>
          <a:bodyPr wrap="square" lIns="0" tIns="0" rIns="0" bIns="0" rtlCol="0" anchor="t">
            <a:spAutoFit/>
          </a:bodyPr>
          <a:lstStyle/>
          <a:p>
            <a:pPr marL="820422" lvl="1" indent="-410211">
              <a:lnSpc>
                <a:spcPts val="5320"/>
              </a:lnSpc>
              <a:buFont typeface="Arial"/>
              <a:buChar char="•"/>
            </a:pPr>
            <a:r>
              <a:rPr lang="en-US" sz="3800" dirty="0">
                <a:solidFill>
                  <a:srgbClr val="020202"/>
                </a:solidFill>
                <a:latin typeface="Canva Sans 2"/>
              </a:rPr>
              <a:t>Child Nutrition Indirect Cost</a:t>
            </a:r>
          </a:p>
          <a:p>
            <a:pPr marL="1438911" lvl="2" indent="-571500" algn="just">
              <a:lnSpc>
                <a:spcPts val="5320"/>
              </a:lnSpc>
              <a:buFont typeface="Courier New" panose="02070309020205020404" pitchFamily="49" charset="0"/>
              <a:buChar char="o"/>
            </a:pPr>
            <a:r>
              <a:rPr lang="en-US" sz="3600" dirty="0">
                <a:solidFill>
                  <a:srgbClr val="000000"/>
                </a:solidFill>
                <a:latin typeface="Canva Sans 2"/>
              </a:rPr>
              <a:t>We noted the District charged the Child Nutrition program approx. $76,000 more than the maximum allowable amount that could be charged. This amount is recorded as a payable back to the Child Nutrition program. We recommend the District closely monitor the charging of indirect cost to federal programs to ensure that only allowable amounts are charged.</a:t>
            </a:r>
            <a:endParaRPr lang="en-US" sz="3800" dirty="0">
              <a:solidFill>
                <a:srgbClr val="020202"/>
              </a:solidFill>
              <a:latin typeface="Canva Sans 2"/>
            </a:endParaRPr>
          </a:p>
          <a:p>
            <a:pPr marL="820422" lvl="1" indent="-410211">
              <a:lnSpc>
                <a:spcPts val="5320"/>
              </a:lnSpc>
              <a:buFont typeface="Arial"/>
              <a:buChar char="•"/>
            </a:pPr>
            <a:r>
              <a:rPr lang="en-US" sz="3800" dirty="0">
                <a:solidFill>
                  <a:srgbClr val="020202"/>
                </a:solidFill>
                <a:latin typeface="Canva Sans 2"/>
              </a:rPr>
              <a:t>Annual Leave</a:t>
            </a:r>
          </a:p>
          <a:p>
            <a:pPr marL="1438911" lvl="2" indent="-571500" algn="just">
              <a:lnSpc>
                <a:spcPts val="5320"/>
              </a:lnSpc>
              <a:buFont typeface="Courier New" panose="02070309020205020404" pitchFamily="49" charset="0"/>
              <a:buChar char="o"/>
            </a:pPr>
            <a:r>
              <a:rPr lang="en-US" sz="3800" dirty="0">
                <a:solidFill>
                  <a:srgbClr val="020202"/>
                </a:solidFill>
                <a:latin typeface="Canva Sans 2"/>
              </a:rPr>
              <a:t>We noted the District is not consistently adjusting annual leave balances when employees transfer their leave to other districts, the retirement system, or resign and the allowable time has passed.</a:t>
            </a:r>
          </a:p>
        </p:txBody>
      </p:sp>
      <p:sp>
        <p:nvSpPr>
          <p:cNvPr id="3" name="TextBox 2">
            <a:extLst>
              <a:ext uri="{FF2B5EF4-FFF2-40B4-BE49-F238E27FC236}">
                <a16:creationId xmlns:a16="http://schemas.microsoft.com/office/drawing/2014/main" id="{9B3ACF9E-82AC-6D6D-B02D-190CAD1F4B39}"/>
              </a:ext>
            </a:extLst>
          </p:cNvPr>
          <p:cNvSpPr txBox="1"/>
          <p:nvPr/>
        </p:nvSpPr>
        <p:spPr>
          <a:xfrm>
            <a:off x="7591972" y="800100"/>
            <a:ext cx="2004075" cy="461665"/>
          </a:xfrm>
          <a:prstGeom prst="rect">
            <a:avLst/>
          </a:prstGeom>
          <a:noFill/>
        </p:spPr>
        <p:txBody>
          <a:bodyPr wrap="none" rtlCol="0">
            <a:spAutoFit/>
          </a:bodyPr>
          <a:lstStyle/>
          <a:p>
            <a:r>
              <a:rPr lang="en-US" sz="2400" b="1" dirty="0">
                <a:latin typeface="Canva Sans 2 Bold" panose="020B0604020202020204" charset="0"/>
              </a:rPr>
              <a:t>Continued…</a:t>
            </a:r>
          </a:p>
        </p:txBody>
      </p:sp>
    </p:spTree>
    <p:extLst>
      <p:ext uri="{BB962C8B-B14F-4D97-AF65-F5344CB8AC3E}">
        <p14:creationId xmlns:p14="http://schemas.microsoft.com/office/powerpoint/2010/main" val="243543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sp>
        <p:nvSpPr>
          <p:cNvPr id="2" name="Freeform 2"/>
          <p:cNvSpPr/>
          <p:nvPr/>
        </p:nvSpPr>
        <p:spPr>
          <a:xfrm>
            <a:off x="1479722" y="7237600"/>
            <a:ext cx="2566086" cy="2566086"/>
          </a:xfrm>
          <a:custGeom>
            <a:avLst/>
            <a:gdLst/>
            <a:ahLst/>
            <a:cxnLst/>
            <a:rect l="l" t="t" r="r" b="b"/>
            <a:pathLst>
              <a:path w="2566086" h="2566086">
                <a:moveTo>
                  <a:pt x="0" y="0"/>
                </a:moveTo>
                <a:lnTo>
                  <a:pt x="2566086" y="0"/>
                </a:lnTo>
                <a:lnTo>
                  <a:pt x="2566086" y="2566086"/>
                </a:lnTo>
                <a:lnTo>
                  <a:pt x="0" y="2566086"/>
                </a:lnTo>
                <a:lnTo>
                  <a:pt x="0" y="0"/>
                </a:lnTo>
                <a:close/>
              </a:path>
            </a:pathLst>
          </a:custGeom>
          <a:blipFill>
            <a:blip r:embed="rId2"/>
            <a:stretch>
              <a:fillRect/>
            </a:stretch>
          </a:blipFill>
        </p:spPr>
      </p:sp>
      <p:sp>
        <p:nvSpPr>
          <p:cNvPr id="3" name="TextBox 3"/>
          <p:cNvSpPr txBox="1"/>
          <p:nvPr/>
        </p:nvSpPr>
        <p:spPr>
          <a:xfrm>
            <a:off x="3762113" y="3193408"/>
            <a:ext cx="10998501" cy="2263655"/>
          </a:xfrm>
          <a:prstGeom prst="rect">
            <a:avLst/>
          </a:prstGeom>
        </p:spPr>
        <p:txBody>
          <a:bodyPr lIns="0" tIns="0" rIns="0" bIns="0" rtlCol="0" anchor="t">
            <a:spAutoFit/>
          </a:bodyPr>
          <a:lstStyle/>
          <a:p>
            <a:pPr algn="ctr">
              <a:lnSpc>
                <a:spcPts val="9100"/>
              </a:lnSpc>
            </a:pPr>
            <a:r>
              <a:rPr lang="en-US" sz="6500">
                <a:solidFill>
                  <a:srgbClr val="020202"/>
                </a:solidFill>
                <a:latin typeface="Canva Sans 2 Bold"/>
              </a:rPr>
              <a:t>Supplementary Information </a:t>
            </a: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6"/>
            <a:ext cx="18593830" cy="952297"/>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3644749" y="227064"/>
            <a:ext cx="10998501" cy="1111238"/>
          </a:xfrm>
          <a:prstGeom prst="rect">
            <a:avLst/>
          </a:prstGeom>
        </p:spPr>
        <p:txBody>
          <a:bodyPr lIns="0" tIns="0" rIns="0" bIns="0" rtlCol="0" anchor="t">
            <a:spAutoFit/>
          </a:bodyPr>
          <a:lstStyle/>
          <a:p>
            <a:pPr algn="ctr">
              <a:lnSpc>
                <a:spcPts val="9100"/>
              </a:lnSpc>
            </a:pPr>
            <a:r>
              <a:rPr lang="en-US" sz="6500">
                <a:solidFill>
                  <a:srgbClr val="000000"/>
                </a:solidFill>
                <a:latin typeface="Canva Sans 2 Bold"/>
              </a:rPr>
              <a:t>Revenue over time</a:t>
            </a:r>
          </a:p>
        </p:txBody>
      </p:sp>
      <p:pic>
        <p:nvPicPr>
          <p:cNvPr id="10" name="Picture 9">
            <a:extLst>
              <a:ext uri="{FF2B5EF4-FFF2-40B4-BE49-F238E27FC236}">
                <a16:creationId xmlns:a16="http://schemas.microsoft.com/office/drawing/2014/main" id="{EEF08237-F96E-DC24-AC0B-ED2B85C083C8}"/>
              </a:ext>
            </a:extLst>
          </p:cNvPr>
          <p:cNvPicPr>
            <a:picLocks noChangeAspect="1"/>
          </p:cNvPicPr>
          <p:nvPr/>
        </p:nvPicPr>
        <p:blipFill>
          <a:blip r:embed="rId2"/>
          <a:stretch>
            <a:fillRect/>
          </a:stretch>
        </p:blipFill>
        <p:spPr>
          <a:xfrm>
            <a:off x="4032174" y="1943100"/>
            <a:ext cx="10223651" cy="726165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CF52156-B1A1-75B1-11E1-EF957CD59CFC}"/>
              </a:ext>
            </a:extLst>
          </p:cNvPr>
          <p:cNvPicPr>
            <a:picLocks noChangeAspect="1"/>
          </p:cNvPicPr>
          <p:nvPr/>
        </p:nvPicPr>
        <p:blipFill>
          <a:blip r:embed="rId2"/>
          <a:stretch>
            <a:fillRect/>
          </a:stretch>
        </p:blipFill>
        <p:spPr>
          <a:xfrm>
            <a:off x="4833046" y="1638462"/>
            <a:ext cx="8927736" cy="7467438"/>
          </a:xfrm>
          <a:prstGeom prst="rect">
            <a:avLst/>
          </a:prstGeom>
        </p:spPr>
      </p:pic>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3797664" y="411196"/>
            <a:ext cx="10998501" cy="1111184"/>
          </a:xfrm>
          <a:prstGeom prst="rect">
            <a:avLst/>
          </a:prstGeom>
        </p:spPr>
        <p:txBody>
          <a:bodyPr lIns="0" tIns="0" rIns="0" bIns="0" rtlCol="0" anchor="t">
            <a:spAutoFit/>
          </a:bodyPr>
          <a:lstStyle/>
          <a:p>
            <a:pPr algn="ctr">
              <a:lnSpc>
                <a:spcPts val="9100"/>
              </a:lnSpc>
            </a:pPr>
            <a:r>
              <a:rPr lang="en-US" sz="6500">
                <a:solidFill>
                  <a:srgbClr val="000000"/>
                </a:solidFill>
                <a:latin typeface="Canva Sans 2 Bold"/>
              </a:rPr>
              <a:t>COVID-19 Related Revenue</a:t>
            </a:r>
          </a:p>
        </p:txBody>
      </p:sp>
      <p:sp>
        <p:nvSpPr>
          <p:cNvPr id="10" name="TextBox 10"/>
          <p:cNvSpPr txBox="1"/>
          <p:nvPr/>
        </p:nvSpPr>
        <p:spPr>
          <a:xfrm>
            <a:off x="4006622" y="8562395"/>
            <a:ext cx="10939543" cy="695905"/>
          </a:xfrm>
          <a:prstGeom prst="rect">
            <a:avLst/>
          </a:prstGeom>
        </p:spPr>
        <p:txBody>
          <a:bodyPr lIns="0" tIns="0" rIns="0" bIns="0" rtlCol="0" anchor="t">
            <a:spAutoFit/>
          </a:bodyPr>
          <a:lstStyle/>
          <a:p>
            <a:pPr algn="ctr">
              <a:lnSpc>
                <a:spcPts val="5740"/>
              </a:lnSpc>
            </a:pPr>
            <a:r>
              <a:rPr lang="en-US" sz="4100" dirty="0">
                <a:solidFill>
                  <a:srgbClr val="000000"/>
                </a:solidFill>
                <a:latin typeface="Canva Sans 1 Bold"/>
              </a:rPr>
              <a:t>Remaining Funds as of 6/30/24: $830,000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45766"/>
            <a:ext cx="1479722" cy="10901749"/>
            <a:chOff x="0" y="0"/>
            <a:chExt cx="389721" cy="2871242"/>
          </a:xfrm>
        </p:grpSpPr>
        <p:sp>
          <p:nvSpPr>
            <p:cNvPr id="3" name="Freeform 3"/>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4" name="TextBox 4"/>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0" y="9803686"/>
            <a:ext cx="18593830" cy="952297"/>
            <a:chOff x="0" y="0"/>
            <a:chExt cx="4897140" cy="812800"/>
          </a:xfrm>
        </p:grpSpPr>
        <p:sp>
          <p:nvSpPr>
            <p:cNvPr id="6" name="Freeform 6"/>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7" name="TextBox 7"/>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3239006" y="357463"/>
            <a:ext cx="12115817" cy="1111184"/>
          </a:xfrm>
          <a:prstGeom prst="rect">
            <a:avLst/>
          </a:prstGeom>
        </p:spPr>
        <p:txBody>
          <a:bodyPr lIns="0" tIns="0" rIns="0" bIns="0" rtlCol="0" anchor="t">
            <a:spAutoFit/>
          </a:bodyPr>
          <a:lstStyle/>
          <a:p>
            <a:pPr algn="ctr">
              <a:lnSpc>
                <a:spcPts val="9100"/>
              </a:lnSpc>
            </a:pPr>
            <a:r>
              <a:rPr lang="en-US" sz="6500">
                <a:solidFill>
                  <a:srgbClr val="000000"/>
                </a:solidFill>
                <a:latin typeface="Canva Sans 2 Bold"/>
              </a:rPr>
              <a:t>Local Fund Balance over time</a:t>
            </a:r>
          </a:p>
        </p:txBody>
      </p:sp>
      <p:pic>
        <p:nvPicPr>
          <p:cNvPr id="8" name="Picture 7">
            <a:extLst>
              <a:ext uri="{FF2B5EF4-FFF2-40B4-BE49-F238E27FC236}">
                <a16:creationId xmlns:a16="http://schemas.microsoft.com/office/drawing/2014/main" id="{C0AE1C0A-A1C2-D1A6-518A-40C76DD17A9B}"/>
              </a:ext>
            </a:extLst>
          </p:cNvPr>
          <p:cNvPicPr>
            <a:picLocks noChangeAspect="1"/>
          </p:cNvPicPr>
          <p:nvPr/>
        </p:nvPicPr>
        <p:blipFill>
          <a:blip r:embed="rId2"/>
          <a:stretch>
            <a:fillRect/>
          </a:stretch>
        </p:blipFill>
        <p:spPr>
          <a:xfrm>
            <a:off x="2362200" y="2019300"/>
            <a:ext cx="12858855" cy="7010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46377" y="2455957"/>
            <a:ext cx="10196138" cy="1449595"/>
          </a:xfrm>
          <a:custGeom>
            <a:avLst/>
            <a:gdLst/>
            <a:ahLst/>
            <a:cxnLst/>
            <a:rect l="l" t="t" r="r" b="b"/>
            <a:pathLst>
              <a:path w="10196138" h="1449595">
                <a:moveTo>
                  <a:pt x="0" y="0"/>
                </a:moveTo>
                <a:lnTo>
                  <a:pt x="10196138" y="0"/>
                </a:lnTo>
                <a:lnTo>
                  <a:pt x="10196138" y="1449595"/>
                </a:lnTo>
                <a:lnTo>
                  <a:pt x="0" y="1449595"/>
                </a:lnTo>
                <a:lnTo>
                  <a:pt x="0" y="0"/>
                </a:lnTo>
                <a:close/>
              </a:path>
            </a:pathLst>
          </a:custGeom>
          <a:blipFill>
            <a:blip r:embed="rId2"/>
            <a:stretch>
              <a:fillRect/>
            </a:stretch>
          </a:blipFill>
        </p:spPr>
      </p:sp>
      <p:sp>
        <p:nvSpPr>
          <p:cNvPr id="3" name="TextBox 3"/>
          <p:cNvSpPr txBox="1"/>
          <p:nvPr/>
        </p:nvSpPr>
        <p:spPr>
          <a:xfrm>
            <a:off x="6186413" y="4372865"/>
            <a:ext cx="5915174" cy="1998966"/>
          </a:xfrm>
          <a:prstGeom prst="rect">
            <a:avLst/>
          </a:prstGeom>
        </p:spPr>
        <p:txBody>
          <a:bodyPr lIns="0" tIns="0" rIns="0" bIns="0" rtlCol="0" anchor="t">
            <a:spAutoFit/>
          </a:bodyPr>
          <a:lstStyle/>
          <a:p>
            <a:pPr algn="ctr">
              <a:lnSpc>
                <a:spcPts val="5320"/>
              </a:lnSpc>
            </a:pPr>
            <a:r>
              <a:rPr lang="en-US" sz="3800">
                <a:solidFill>
                  <a:srgbClr val="98A1B4"/>
                </a:solidFill>
                <a:latin typeface="Arialle Bold"/>
              </a:rPr>
              <a:t>Shannon Dennison, CPA</a:t>
            </a:r>
          </a:p>
          <a:p>
            <a:pPr algn="ctr">
              <a:lnSpc>
                <a:spcPts val="5320"/>
              </a:lnSpc>
            </a:pPr>
            <a:r>
              <a:rPr lang="en-US" sz="3800">
                <a:solidFill>
                  <a:srgbClr val="98A1B4"/>
                </a:solidFill>
                <a:latin typeface="Arialle Bold"/>
              </a:rPr>
              <a:t>336-380-4123</a:t>
            </a:r>
          </a:p>
          <a:p>
            <a:pPr algn="ctr">
              <a:lnSpc>
                <a:spcPts val="5320"/>
              </a:lnSpc>
            </a:pPr>
            <a:r>
              <a:rPr lang="en-US" sz="3800">
                <a:solidFill>
                  <a:srgbClr val="98A1B4"/>
                </a:solidFill>
                <a:latin typeface="Arialle Bold"/>
              </a:rPr>
              <a:t>sdennison@asw-cpa.com</a:t>
            </a:r>
          </a:p>
        </p:txBody>
      </p:sp>
      <p:grpSp>
        <p:nvGrpSpPr>
          <p:cNvPr id="4" name="Group 4"/>
          <p:cNvGrpSpPr/>
          <p:nvPr/>
        </p:nvGrpSpPr>
        <p:grpSpPr>
          <a:xfrm>
            <a:off x="0" y="-145766"/>
            <a:ext cx="1479722" cy="10901749"/>
            <a:chOff x="0" y="0"/>
            <a:chExt cx="389721" cy="2871242"/>
          </a:xfrm>
        </p:grpSpPr>
        <p:sp>
          <p:nvSpPr>
            <p:cNvPr id="5" name="Freeform 5"/>
            <p:cNvSpPr/>
            <p:nvPr/>
          </p:nvSpPr>
          <p:spPr>
            <a:xfrm>
              <a:off x="0" y="0"/>
              <a:ext cx="389721" cy="2871242"/>
            </a:xfrm>
            <a:custGeom>
              <a:avLst/>
              <a:gdLst/>
              <a:ahLst/>
              <a:cxnLst/>
              <a:rect l="l" t="t" r="r" b="b"/>
              <a:pathLst>
                <a:path w="389721" h="2871242">
                  <a:moveTo>
                    <a:pt x="0" y="0"/>
                  </a:moveTo>
                  <a:lnTo>
                    <a:pt x="389721" y="0"/>
                  </a:lnTo>
                  <a:lnTo>
                    <a:pt x="389721" y="2871242"/>
                  </a:lnTo>
                  <a:lnTo>
                    <a:pt x="0" y="2871242"/>
                  </a:lnTo>
                  <a:close/>
                </a:path>
              </a:pathLst>
            </a:custGeom>
            <a:solidFill>
              <a:srgbClr val="ABB6C1"/>
            </a:solidFill>
          </p:spPr>
        </p:sp>
        <p:sp>
          <p:nvSpPr>
            <p:cNvPr id="6" name="TextBox 6"/>
            <p:cNvSpPr txBox="1"/>
            <p:nvPr/>
          </p:nvSpPr>
          <p:spPr>
            <a:xfrm>
              <a:off x="0" y="-47625"/>
              <a:ext cx="389721" cy="2918867"/>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0" y="9803686"/>
            <a:ext cx="18593830" cy="3086100"/>
            <a:chOff x="0" y="0"/>
            <a:chExt cx="4897140" cy="812800"/>
          </a:xfrm>
        </p:grpSpPr>
        <p:sp>
          <p:nvSpPr>
            <p:cNvPr id="8" name="Freeform 8"/>
            <p:cNvSpPr/>
            <p:nvPr/>
          </p:nvSpPr>
          <p:spPr>
            <a:xfrm>
              <a:off x="0" y="0"/>
              <a:ext cx="4897140" cy="812800"/>
            </a:xfrm>
            <a:custGeom>
              <a:avLst/>
              <a:gdLst/>
              <a:ahLst/>
              <a:cxnLst/>
              <a:rect l="l" t="t" r="r" b="b"/>
              <a:pathLst>
                <a:path w="4897140" h="812800">
                  <a:moveTo>
                    <a:pt x="0" y="0"/>
                  </a:moveTo>
                  <a:lnTo>
                    <a:pt x="4897140" y="0"/>
                  </a:lnTo>
                  <a:lnTo>
                    <a:pt x="4897140" y="812800"/>
                  </a:lnTo>
                  <a:lnTo>
                    <a:pt x="0" y="812800"/>
                  </a:lnTo>
                  <a:close/>
                </a:path>
              </a:pathLst>
            </a:custGeom>
            <a:solidFill>
              <a:srgbClr val="093875"/>
            </a:solidFill>
          </p:spPr>
        </p:sp>
        <p:sp>
          <p:nvSpPr>
            <p:cNvPr id="9" name="TextBox 9"/>
            <p:cNvSpPr txBox="1"/>
            <p:nvPr/>
          </p:nvSpPr>
          <p:spPr>
            <a:xfrm>
              <a:off x="0" y="-47625"/>
              <a:ext cx="4897140" cy="860425"/>
            </a:xfrm>
            <a:prstGeom prst="rect">
              <a:avLst/>
            </a:prstGeom>
          </p:spPr>
          <p:txBody>
            <a:bodyPr lIns="50800" tIns="50800" rIns="50800" bIns="50800" rtlCol="0" anchor="ctr"/>
            <a:lstStyle/>
            <a:p>
              <a:pPr algn="ctr">
                <a:lnSpc>
                  <a:spcPts val="2800"/>
                </a:lnSpc>
              </a:pPr>
              <a:endParaRPr/>
            </a:p>
          </p:txBody>
        </p:sp>
      </p:grpSp>
      <p:sp>
        <p:nvSpPr>
          <p:cNvPr id="10" name="Freeform 10"/>
          <p:cNvSpPr/>
          <p:nvPr/>
        </p:nvSpPr>
        <p:spPr>
          <a:xfrm>
            <a:off x="1479722" y="7237600"/>
            <a:ext cx="2566086" cy="2566086"/>
          </a:xfrm>
          <a:custGeom>
            <a:avLst/>
            <a:gdLst/>
            <a:ahLst/>
            <a:cxnLst/>
            <a:rect l="l" t="t" r="r" b="b"/>
            <a:pathLst>
              <a:path w="2566086" h="2566086">
                <a:moveTo>
                  <a:pt x="0" y="0"/>
                </a:moveTo>
                <a:lnTo>
                  <a:pt x="2566086" y="0"/>
                </a:lnTo>
                <a:lnTo>
                  <a:pt x="2566086" y="2566086"/>
                </a:lnTo>
                <a:lnTo>
                  <a:pt x="0" y="2566086"/>
                </a:lnTo>
                <a:lnTo>
                  <a:pt x="0" y="0"/>
                </a:lnTo>
                <a:close/>
              </a:path>
            </a:pathLst>
          </a:custGeom>
          <a:blipFill>
            <a:blip r:embed="rId3"/>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492</Words>
  <Application>Microsoft Office PowerPoint</Application>
  <PresentationFormat>Custom</PresentationFormat>
  <Paragraphs>57</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Courier New</vt:lpstr>
      <vt:lpstr>Canva Sans 1 Bold</vt:lpstr>
      <vt:lpstr>Arialle</vt:lpstr>
      <vt:lpstr>Canva Sans 2 Bold</vt:lpstr>
      <vt:lpstr>Calibri</vt:lpstr>
      <vt:lpstr>Arial</vt:lpstr>
      <vt:lpstr>Arialle Bold</vt:lpstr>
      <vt:lpstr>Canva Sans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Warren County Schools - 2023</dc:title>
  <cp:lastModifiedBy>Shannon Dennison</cp:lastModifiedBy>
  <cp:revision>7</cp:revision>
  <dcterms:created xsi:type="dcterms:W3CDTF">2006-08-16T00:00:00Z</dcterms:created>
  <dcterms:modified xsi:type="dcterms:W3CDTF">2024-12-12T17:17:54Z</dcterms:modified>
  <dc:identifier>DAFmYI0aHpM</dc:identifier>
</cp:coreProperties>
</file>