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95" r:id="rId3"/>
    <p:sldId id="259" r:id="rId4"/>
    <p:sldId id="297" r:id="rId5"/>
    <p:sldId id="260" r:id="rId6"/>
    <p:sldId id="261" r:id="rId7"/>
    <p:sldId id="263" r:id="rId8"/>
    <p:sldId id="298" r:id="rId9"/>
    <p:sldId id="264" r:id="rId10"/>
    <p:sldId id="2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442AB-5505-4825-ACF9-C7FC5CBCF62B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C1380-DBA6-4D29-A69A-DCF6FC9D2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96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703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DA3832-FD00-457B-BAD5-EABF0F17B15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703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18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87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4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44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43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83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1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42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51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07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CB64A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18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8CB64A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6658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6658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20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B20C89-6CB9-4EE0-B4FE-E77A677AF9E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D7795B-834E-4917-8797-50262CF3A863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07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4" y="3187558"/>
            <a:ext cx="10993549" cy="28932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Warren County Schools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Superintendent's proposed 2024-2025 operating budget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April 9, 2024</a:t>
            </a:r>
          </a:p>
        </p:txBody>
      </p:sp>
      <p:pic>
        <p:nvPicPr>
          <p:cNvPr id="1026" name="Picture 2" descr="Return to Home">
            <a:extLst>
              <a:ext uri="{FF2B5EF4-FFF2-40B4-BE49-F238E27FC236}">
                <a16:creationId xmlns:a16="http://schemas.microsoft.com/office/drawing/2014/main" id="{535D3634-00C0-4F64-82E9-93BC6E812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4" y="613005"/>
            <a:ext cx="2385242" cy="238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977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6EEB-54CE-D75D-2519-FF0AC0CF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2024-2025 Budgetary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CB582-8CFE-1E0C-F8B8-714F1B731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4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DE3C-9D0B-F1DC-A1F7-8933CEAC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funded positions &amp;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85953-521F-E567-653D-ABE7FD407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Positions</a:t>
            </a:r>
            <a:r>
              <a:rPr lang="en-US" dirty="0"/>
              <a:t>	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873070B-FA27-BD5F-F8AA-63E5E8D3CC7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7063900"/>
              </p:ext>
            </p:extLst>
          </p:nvPr>
        </p:nvGraphicFramePr>
        <p:xfrm>
          <a:off x="581025" y="2925763"/>
          <a:ext cx="53927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69">
                  <a:extLst>
                    <a:ext uri="{9D8B030D-6E8A-4147-A177-3AD203B41FA5}">
                      <a16:colId xmlns:a16="http://schemas.microsoft.com/office/drawing/2014/main" val="1179454873"/>
                    </a:ext>
                  </a:extLst>
                </a:gridCol>
                <a:gridCol w="2696369">
                  <a:extLst>
                    <a:ext uri="{9D8B030D-6E8A-4147-A177-3AD203B41FA5}">
                      <a16:colId xmlns:a16="http://schemas.microsoft.com/office/drawing/2014/main" val="3898194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9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Certified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$1,132,224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44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Classified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$600,693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$1,732,917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49828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42BC1-8FB5-109E-318A-612E5D7A8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Resources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62146EB-B874-29F2-FDF8-C0E6D1F97CC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73588534"/>
              </p:ext>
            </p:extLst>
          </p:nvPr>
        </p:nvGraphicFramePr>
        <p:xfrm>
          <a:off x="6218238" y="2925763"/>
          <a:ext cx="53927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68">
                  <a:extLst>
                    <a:ext uri="{9D8B030D-6E8A-4147-A177-3AD203B41FA5}">
                      <a16:colId xmlns:a16="http://schemas.microsoft.com/office/drawing/2014/main" val="9036741"/>
                    </a:ext>
                  </a:extLst>
                </a:gridCol>
                <a:gridCol w="2696368">
                  <a:extLst>
                    <a:ext uri="{9D8B030D-6E8A-4147-A177-3AD203B41FA5}">
                      <a16:colId xmlns:a16="http://schemas.microsoft.com/office/drawing/2014/main" val="4946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57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Capit</a:t>
                      </a:r>
                      <a:r>
                        <a:rPr lang="en-US" dirty="0"/>
                        <a:t>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Nearpod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$25,976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6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IXL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$10,169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7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DocuSign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$9,660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0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$75,205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63147813"/>
                  </a:ext>
                </a:extLst>
              </a:tr>
            </a:tbl>
          </a:graphicData>
        </a:graphic>
      </p:graphicFrame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2A79E32-32C3-B3F6-B69E-03E90729C789}"/>
              </a:ext>
            </a:extLst>
          </p:cNvPr>
          <p:cNvSpPr txBox="1">
            <a:spLocks/>
          </p:cNvSpPr>
          <p:nvPr/>
        </p:nvSpPr>
        <p:spPr>
          <a:xfrm>
            <a:off x="671605" y="4540866"/>
            <a:ext cx="5087073" cy="5533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ESSER Related Indirect Cost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AB45048-DDE5-2E90-B7E0-13996B57F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15804"/>
              </p:ext>
            </p:extLst>
          </p:nvPr>
        </p:nvGraphicFramePr>
        <p:xfrm>
          <a:off x="671605" y="5140011"/>
          <a:ext cx="479053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0536">
                  <a:extLst>
                    <a:ext uri="{9D8B030D-6E8A-4147-A177-3AD203B41FA5}">
                      <a16:colId xmlns:a16="http://schemas.microsoft.com/office/drawing/2014/main" val="1346256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Projected Revenue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111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$800,000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03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88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C30A-7A02-46C3-B503-2B79465B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Esser</a:t>
            </a:r>
            <a:r>
              <a:rPr lang="en-US" dirty="0"/>
              <a:t> funded positions by category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581A0E-8B81-41A7-AB36-5C4338031E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390353"/>
              </p:ext>
            </p:extLst>
          </p:nvPr>
        </p:nvGraphicFramePr>
        <p:xfrm>
          <a:off x="581025" y="2181225"/>
          <a:ext cx="1102995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3593242740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327944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 of Positions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58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Directors/Coordinators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9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Assistant Principals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7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6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Certified Instructional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2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Classified Instructional Support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05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9866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478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0263-D172-527B-678D-ED6F3553A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 Cost &amp; Fund Balance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83607-3DAF-F836-DA0C-133BA436B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Continuation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7BBE022-2546-7D5A-A753-8335F00B8A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8026012"/>
              </p:ext>
            </p:extLst>
          </p:nvPr>
        </p:nvGraphicFramePr>
        <p:xfrm>
          <a:off x="581025" y="2925763"/>
          <a:ext cx="5392738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69">
                  <a:extLst>
                    <a:ext uri="{9D8B030D-6E8A-4147-A177-3AD203B41FA5}">
                      <a16:colId xmlns:a16="http://schemas.microsoft.com/office/drawing/2014/main" val="2044884653"/>
                    </a:ext>
                  </a:extLst>
                </a:gridCol>
                <a:gridCol w="2696369">
                  <a:extLst>
                    <a:ext uri="{9D8B030D-6E8A-4147-A177-3AD203B41FA5}">
                      <a16:colId xmlns:a16="http://schemas.microsoft.com/office/drawing/2014/main" val="142187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1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Legislated Salary Increases </a:t>
                      </a:r>
                    </a:p>
                    <a:p>
                      <a:r>
                        <a:rPr lang="en-US" dirty="0"/>
                        <a:t>3% for Certified and Classified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$222,810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1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Health Insurance Increase</a:t>
                      </a:r>
                    </a:p>
                    <a:p>
                      <a:r>
                        <a:rPr lang="en-US" dirty="0"/>
                        <a:t>$7,557 to $8,095 per employee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$32,635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5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Utilities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79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$275,445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283975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41AAA1-C845-D7E7-E964-435C05A6A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Fund Balance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87431CF-A480-2DC4-5A06-4C231892A28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34923676"/>
              </p:ext>
            </p:extLst>
          </p:nvPr>
        </p:nvGraphicFramePr>
        <p:xfrm>
          <a:off x="6218238" y="2925763"/>
          <a:ext cx="53927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68">
                  <a:extLst>
                    <a:ext uri="{9D8B030D-6E8A-4147-A177-3AD203B41FA5}">
                      <a16:colId xmlns:a16="http://schemas.microsoft.com/office/drawing/2014/main" val="1069322851"/>
                    </a:ext>
                  </a:extLst>
                </a:gridCol>
                <a:gridCol w="2696368">
                  <a:extLst>
                    <a:ext uri="{9D8B030D-6E8A-4147-A177-3AD203B41FA5}">
                      <a16:colId xmlns:a16="http://schemas.microsoft.com/office/drawing/2014/main" val="3097237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9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$623,800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$1,853,868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5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$2,477,688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2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60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CA01F-3F6B-3C0A-6805-B2333EFC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Variables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C6616A-C6C9-4545-7EF5-18940CE7A87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10547925"/>
              </p:ext>
            </p:extLst>
          </p:nvPr>
        </p:nvGraphicFramePr>
        <p:xfrm>
          <a:off x="581025" y="2227263"/>
          <a:ext cx="5422900" cy="367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450">
                  <a:extLst>
                    <a:ext uri="{9D8B030D-6E8A-4147-A177-3AD203B41FA5}">
                      <a16:colId xmlns:a16="http://schemas.microsoft.com/office/drawing/2014/main" val="124546238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30421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93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ESSER Funded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$1,732,917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93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ESSER Funded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$75,205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ESSER Related Indirect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9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Continuation Cost for 2024-2025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$275,445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9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Current Year (2023-2024) Fund Balance Requirement </a:t>
                      </a:r>
                    </a:p>
                    <a:p>
                      <a:r>
                        <a:rPr lang="en-US" dirty="0"/>
                        <a:t>without 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$549,030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$3,432,597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21026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065C98F-6BB9-077C-791F-E6CCBFB864A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45234087"/>
              </p:ext>
            </p:extLst>
          </p:nvPr>
        </p:nvGraphicFramePr>
        <p:xfrm>
          <a:off x="6188075" y="2227263"/>
          <a:ext cx="54229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048">
                  <a:extLst>
                    <a:ext uri="{9D8B030D-6E8A-4147-A177-3AD203B41FA5}">
                      <a16:colId xmlns:a16="http://schemas.microsoft.com/office/drawing/2014/main" val="1274996149"/>
                    </a:ext>
                  </a:extLst>
                </a:gridCol>
                <a:gridCol w="2276852">
                  <a:extLst>
                    <a:ext uri="{9D8B030D-6E8A-4147-A177-3AD203B41FA5}">
                      <a16:colId xmlns:a16="http://schemas.microsoft.com/office/drawing/2014/main" val="2079452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5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$623,800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$1,853,868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8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0" dirty="0"/>
                        <a:t>Total 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/>
                        <a:t>$2,477,688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72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06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D0D12-AED5-DD6B-CAF6-53F9CED0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 Reductions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E3AC13-FD60-F912-2718-F9EBF4FA6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5751" y="1950728"/>
            <a:ext cx="5087073" cy="55337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Personnel Reductions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BAF28-8FE0-8D53-F0F8-7F9D75F43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634" y="1968096"/>
            <a:ext cx="5087075" cy="53600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Goods and Services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7DA8A4-4DC3-972A-B734-1F68E1791AF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90265323"/>
              </p:ext>
            </p:extLst>
          </p:nvPr>
        </p:nvGraphicFramePr>
        <p:xfrm>
          <a:off x="287726" y="2564903"/>
          <a:ext cx="539273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69">
                  <a:extLst>
                    <a:ext uri="{9D8B030D-6E8A-4147-A177-3AD203B41FA5}">
                      <a16:colId xmlns:a16="http://schemas.microsoft.com/office/drawing/2014/main" val="933345549"/>
                    </a:ext>
                  </a:extLst>
                </a:gridCol>
                <a:gridCol w="2696369">
                  <a:extLst>
                    <a:ext uri="{9D8B030D-6E8A-4147-A177-3AD203B41FA5}">
                      <a16:colId xmlns:a16="http://schemas.microsoft.com/office/drawing/2014/main" val="346240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09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Onetime Contracts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($78,463)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5075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D0C59E2-E0BB-E465-935E-EE5C23C0B73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82554416"/>
              </p:ext>
            </p:extLst>
          </p:nvPr>
        </p:nvGraphicFramePr>
        <p:xfrm>
          <a:off x="6096000" y="2564903"/>
          <a:ext cx="539273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3002">
                  <a:extLst>
                    <a:ext uri="{9D8B030D-6E8A-4147-A177-3AD203B41FA5}">
                      <a16:colId xmlns:a16="http://schemas.microsoft.com/office/drawing/2014/main" val="3062605812"/>
                    </a:ext>
                  </a:extLst>
                </a:gridCol>
                <a:gridCol w="1579734">
                  <a:extLst>
                    <a:ext uri="{9D8B030D-6E8A-4147-A177-3AD203B41FA5}">
                      <a16:colId xmlns:a16="http://schemas.microsoft.com/office/drawing/2014/main" val="151678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2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 Staffing Allotment Adjustments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($780,000)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1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Eliminate Student Success Coordinator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($117,836)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6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Redirect Director of School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($117,380)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99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($1,015,216)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011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991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D846-AD88-4323-8A1D-AC5D70FF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new revenue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5AC818-DD0D-43C6-9F8A-300D4859ECC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5599563"/>
              </p:ext>
            </p:extLst>
          </p:nvPr>
        </p:nvGraphicFramePr>
        <p:xfrm>
          <a:off x="581025" y="2227263"/>
          <a:ext cx="54229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450">
                  <a:extLst>
                    <a:ext uri="{9D8B030D-6E8A-4147-A177-3AD203B41FA5}">
                      <a16:colId xmlns:a16="http://schemas.microsoft.com/office/drawing/2014/main" val="1700776131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422123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Revenue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 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County Appropriation 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5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Repair &amp; Renovation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$100,000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81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$500,000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5073431"/>
                  </a:ext>
                </a:extLst>
              </a:tr>
            </a:tbl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6A9983-0257-7BCC-8B0D-C897685F5A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80205-7832-3704-C0E4-BD070089BFE2}"/>
              </a:ext>
            </a:extLst>
          </p:cNvPr>
          <p:cNvSpPr txBox="1"/>
          <p:nvPr/>
        </p:nvSpPr>
        <p:spPr>
          <a:xfrm>
            <a:off x="6387845" y="2401455"/>
            <a:ext cx="502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are seeking an additional $400,000 in capital outlay funding to assist with athletic facility improvements, major repairs, and deep cleaning of facilities (ex. air duct cleaning) </a:t>
            </a:r>
          </a:p>
        </p:txBody>
      </p:sp>
    </p:spTree>
    <p:extLst>
      <p:ext uri="{BB962C8B-B14F-4D97-AF65-F5344CB8AC3E}">
        <p14:creationId xmlns:p14="http://schemas.microsoft.com/office/powerpoint/2010/main" val="890970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C49E-CCBE-D999-35AC-06130BD8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50D690-7DD5-D660-AC5D-32322687B2E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32455830"/>
              </p:ext>
            </p:extLst>
          </p:nvPr>
        </p:nvGraphicFramePr>
        <p:xfrm>
          <a:off x="581025" y="2227263"/>
          <a:ext cx="54229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0761">
                  <a:extLst>
                    <a:ext uri="{9D8B030D-6E8A-4147-A177-3AD203B41FA5}">
                      <a16:colId xmlns:a16="http://schemas.microsoft.com/office/drawing/2014/main" val="124349319"/>
                    </a:ext>
                  </a:extLst>
                </a:gridCol>
                <a:gridCol w="2142139">
                  <a:extLst>
                    <a:ext uri="{9D8B030D-6E8A-4147-A177-3AD203B41FA5}">
                      <a16:colId xmlns:a16="http://schemas.microsoft.com/office/drawing/2014/main" val="131453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Budget 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2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Projected 2024-2025 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$3,432,597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2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New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($500,000)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3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Personnel 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($1,015,216)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3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Goods &amp; Services 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($78,463)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7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Redirect ESSER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($75,205)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93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Estimated 2024-2025 Lapsed Salaries/Benefits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($600,000)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Fund Balance Usage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($1,163,713)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29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68150783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6523376-D277-58C4-3F3E-AF59A6D24D3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70257428"/>
              </p:ext>
            </p:extLst>
          </p:nvPr>
        </p:nvGraphicFramePr>
        <p:xfrm>
          <a:off x="6188075" y="2227263"/>
          <a:ext cx="54229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5224">
                  <a:extLst>
                    <a:ext uri="{9D8B030D-6E8A-4147-A177-3AD203B41FA5}">
                      <a16:colId xmlns:a16="http://schemas.microsoft.com/office/drawing/2014/main" val="4080699509"/>
                    </a:ext>
                  </a:extLst>
                </a:gridCol>
                <a:gridCol w="2077676">
                  <a:extLst>
                    <a:ext uri="{9D8B030D-6E8A-4147-A177-3AD203B41FA5}">
                      <a16:colId xmlns:a16="http://schemas.microsoft.com/office/drawing/2014/main" val="192983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04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$623,800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6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Fund 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$1,853,868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50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$2,477,668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5723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FY 2023-2024 Budget Variance Projection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$1,300,000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9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/>
                        <a:t>Possible Fund Balance Available</a:t>
                      </a:r>
                    </a:p>
                    <a:p>
                      <a:r>
                        <a:rPr lang="en-US" b="1" i="1" dirty="0"/>
                        <a:t>after 2023-2024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$3,777,688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3729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28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8F8B547-07F7-DB2A-608E-346D166E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to County	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57049E-0DC2-19D7-A0FB-29061CD22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County Appropriation History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3AEC76B-B79D-3773-0094-432523E567E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8313763"/>
              </p:ext>
            </p:extLst>
          </p:nvPr>
        </p:nvGraphicFramePr>
        <p:xfrm>
          <a:off x="581025" y="2925763"/>
          <a:ext cx="539273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184">
                  <a:extLst>
                    <a:ext uri="{9D8B030D-6E8A-4147-A177-3AD203B41FA5}">
                      <a16:colId xmlns:a16="http://schemas.microsoft.com/office/drawing/2014/main" val="2878104621"/>
                    </a:ext>
                  </a:extLst>
                </a:gridCol>
                <a:gridCol w="1348184">
                  <a:extLst>
                    <a:ext uri="{9D8B030D-6E8A-4147-A177-3AD203B41FA5}">
                      <a16:colId xmlns:a16="http://schemas.microsoft.com/office/drawing/2014/main" val="1635714196"/>
                    </a:ext>
                  </a:extLst>
                </a:gridCol>
                <a:gridCol w="1376088">
                  <a:extLst>
                    <a:ext uri="{9D8B030D-6E8A-4147-A177-3AD203B41FA5}">
                      <a16:colId xmlns:a16="http://schemas.microsoft.com/office/drawing/2014/main" val="719788330"/>
                    </a:ext>
                  </a:extLst>
                </a:gridCol>
                <a:gridCol w="1320280">
                  <a:extLst>
                    <a:ext uri="{9D8B030D-6E8A-4147-A177-3AD203B41FA5}">
                      <a16:colId xmlns:a16="http://schemas.microsoft.com/office/drawing/2014/main" val="2163474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Fiscal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1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$4,709,331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$4,709,331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4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$4,784,331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$5,134,331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$5,034,331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$5,384,331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0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$5,034,331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$5,384,331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9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$5,384,331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$5,734,331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86810"/>
                  </a:ext>
                </a:extLst>
              </a:tr>
            </a:tbl>
          </a:graphicData>
        </a:graphic>
      </p:graphicFrame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2D448B-ADDB-BB41-5E48-D35916928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Request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F4C47A7A-E251-4152-3410-FF1A027DB3B6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85602763"/>
              </p:ext>
            </p:extLst>
          </p:nvPr>
        </p:nvGraphicFramePr>
        <p:xfrm>
          <a:off x="6218238" y="2925763"/>
          <a:ext cx="5392736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184">
                  <a:extLst>
                    <a:ext uri="{9D8B030D-6E8A-4147-A177-3AD203B41FA5}">
                      <a16:colId xmlns:a16="http://schemas.microsoft.com/office/drawing/2014/main" val="180816340"/>
                    </a:ext>
                  </a:extLst>
                </a:gridCol>
                <a:gridCol w="1348184">
                  <a:extLst>
                    <a:ext uri="{9D8B030D-6E8A-4147-A177-3AD203B41FA5}">
                      <a16:colId xmlns:a16="http://schemas.microsoft.com/office/drawing/2014/main" val="1782723992"/>
                    </a:ext>
                  </a:extLst>
                </a:gridCol>
                <a:gridCol w="1348184">
                  <a:extLst>
                    <a:ext uri="{9D8B030D-6E8A-4147-A177-3AD203B41FA5}">
                      <a16:colId xmlns:a16="http://schemas.microsoft.com/office/drawing/2014/main" val="532450173"/>
                    </a:ext>
                  </a:extLst>
                </a:gridCol>
                <a:gridCol w="1348184">
                  <a:extLst>
                    <a:ext uri="{9D8B030D-6E8A-4147-A177-3AD203B41FA5}">
                      <a16:colId xmlns:a16="http://schemas.microsoft.com/office/drawing/2014/main" val="141658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2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$5,384,331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$5,384,331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7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9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$5,734,331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$6,134,331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0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30861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24876</TotalTime>
  <Words>461</Words>
  <Application>Microsoft Office PowerPoint</Application>
  <PresentationFormat>Widescreen</PresentationFormat>
  <Paragraphs>193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Calibri</vt:lpstr>
      <vt:lpstr>Gill Sans MT</vt:lpstr>
      <vt:lpstr>Wingdings 2</vt:lpstr>
      <vt:lpstr>Dividend</vt:lpstr>
      <vt:lpstr>Warren County Schools Superintendent's proposed 2024-2025 operating budget April 9, 2024</vt:lpstr>
      <vt:lpstr>2024-2025 Budgetary Considerations</vt:lpstr>
      <vt:lpstr>Esser funded positions &amp; Resources</vt:lpstr>
      <vt:lpstr>Esser funded positions by category</vt:lpstr>
      <vt:lpstr>Continuation Cost &amp; Fund Balance</vt:lpstr>
      <vt:lpstr>Summary of Variables</vt:lpstr>
      <vt:lpstr>Proposed  Reductions </vt:lpstr>
      <vt:lpstr>Proposed new revenue</vt:lpstr>
      <vt:lpstr>Summary</vt:lpstr>
      <vt:lpstr>Request to County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Northampton County Schools 2024-2025 Budget Development &amp; Request  March 11, 2024</dc:title>
  <dc:creator>Jeremy Teetor</dc:creator>
  <cp:lastModifiedBy>Jeremy Teetor</cp:lastModifiedBy>
  <cp:revision>66</cp:revision>
  <dcterms:created xsi:type="dcterms:W3CDTF">2024-02-29T23:06:44Z</dcterms:created>
  <dcterms:modified xsi:type="dcterms:W3CDTF">2024-04-05T17:29:52Z</dcterms:modified>
</cp:coreProperties>
</file>