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3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1"/>
  </p:notesMasterIdLst>
  <p:sldIdLst>
    <p:sldId id="266" r:id="rId2"/>
    <p:sldId id="273" r:id="rId3"/>
    <p:sldId id="279" r:id="rId4"/>
    <p:sldId id="278" r:id="rId5"/>
    <p:sldId id="277" r:id="rId6"/>
    <p:sldId id="280" r:id="rId7"/>
    <p:sldId id="270" r:id="rId8"/>
    <p:sldId id="276" r:id="rId9"/>
    <p:sldId id="282" r:id="rId10"/>
    <p:sldId id="284" r:id="rId11"/>
    <p:sldId id="285" r:id="rId12"/>
    <p:sldId id="286" r:id="rId13"/>
    <p:sldId id="287" r:id="rId14"/>
    <p:sldId id="289" r:id="rId15"/>
    <p:sldId id="290" r:id="rId16"/>
    <p:sldId id="288" r:id="rId17"/>
    <p:sldId id="267" r:id="rId18"/>
    <p:sldId id="291" r:id="rId19"/>
    <p:sldId id="269" r:id="rId20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937"/>
    <a:srgbClr val="134B83"/>
    <a:srgbClr val="FFFB93"/>
    <a:srgbClr val="9D1B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48"/>
    <p:restoredTop sz="94658"/>
  </p:normalViewPr>
  <p:slideViewPr>
    <p:cSldViewPr snapToGrid="0" snapToObjects="1">
      <p:cViewPr varScale="1">
        <p:scale>
          <a:sx n="74" d="100"/>
          <a:sy n="74" d="100"/>
        </p:scale>
        <p:origin x="1290" y="-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80445970659119"/>
          <c:y val="2.7411782714367915E-2"/>
          <c:w val="0.85696959941336126"/>
          <c:h val="0.5096089386039316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'Reading, Math, Science EOG Data'!$A$2</c:f>
              <c:strCache>
                <c:ptCount val="1"/>
                <c:pt idx="0">
                  <c:v>MB</c:v>
                </c:pt>
              </c:strCache>
              <c:extLst xmlns:c16r2="http://schemas.microsoft.com/office/drawing/2015/06/chart" xmlns:c15="http://schemas.microsoft.com/office/drawing/2012/chart"/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'Reading, Math, Science EOG Data'!$B$1:$G$1</c:f>
              <c:strCache>
                <c:ptCount val="4"/>
                <c:pt idx="0">
                  <c:v>2020-2021</c:v>
                </c:pt>
                <c:pt idx="1">
                  <c:v>2021-2022</c:v>
                </c:pt>
                <c:pt idx="2">
                  <c:v>2022-2023</c:v>
                </c:pt>
                <c:pt idx="3">
                  <c:v>2023-2024</c:v>
                </c:pt>
              </c:strCache>
            </c:strRef>
          </c:cat>
          <c:val>
            <c:numRef>
              <c:f>'Reading, Math, Science EOG Data'!$B$2:$G$2</c:f>
              <c:numCache>
                <c:formatCode>General</c:formatCode>
                <c:ptCount val="4"/>
                <c:pt idx="0" formatCode="0.0">
                  <c:v>9</c:v>
                </c:pt>
                <c:pt idx="1">
                  <c:v>18.399999999999999</c:v>
                </c:pt>
                <c:pt idx="2">
                  <c:v>22.5</c:v>
                </c:pt>
                <c:pt idx="3" formatCode="0.0">
                  <c:v>17</c:v>
                </c:pt>
              </c:numCache>
            </c:numRef>
          </c:val>
          <c:extLst xmlns:c16r2="http://schemas.microsoft.com/office/drawing/2015/06/chart" xmlns:c15="http://schemas.microsoft.com/office/drawing/2012/chart">
            <c:ext xmlns:c16="http://schemas.microsoft.com/office/drawing/2014/chart" uri="{C3380CC4-5D6E-409C-BE32-E72D297353CC}">
              <c16:uniqueId val="{00000000-4135-4D53-8D77-2FADAED571B7}"/>
            </c:ext>
          </c:extLst>
        </c:ser>
        <c:ser>
          <c:idx val="1"/>
          <c:order val="1"/>
          <c:tx>
            <c:strRef>
              <c:f>'Reading, Math, Science EOG Data'!$A$3</c:f>
              <c:strCache>
                <c:ptCount val="1"/>
                <c:pt idx="0">
                  <c:v>NS</c:v>
                </c:pt>
              </c:strCache>
              <c:extLst xmlns:c16r2="http://schemas.microsoft.com/office/drawing/2015/06/chart" xmlns:c15="http://schemas.microsoft.com/office/drawing/2012/chart"/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'Reading, Math, Science EOG Data'!$B$1:$G$1</c:f>
              <c:strCache>
                <c:ptCount val="4"/>
                <c:pt idx="0">
                  <c:v>2020-2021</c:v>
                </c:pt>
                <c:pt idx="1">
                  <c:v>2021-2022</c:v>
                </c:pt>
                <c:pt idx="2">
                  <c:v>2022-2023</c:v>
                </c:pt>
                <c:pt idx="3">
                  <c:v>2023-2024</c:v>
                </c:pt>
              </c:strCache>
            </c:strRef>
          </c:cat>
          <c:val>
            <c:numRef>
              <c:f>'Reading, Math, Science EOG Data'!$B$3:$G$3</c:f>
              <c:numCache>
                <c:formatCode>General</c:formatCode>
                <c:ptCount val="4"/>
                <c:pt idx="0">
                  <c:v>24.8</c:v>
                </c:pt>
                <c:pt idx="1">
                  <c:v>28.2</c:v>
                </c:pt>
                <c:pt idx="2">
                  <c:v>28.6</c:v>
                </c:pt>
                <c:pt idx="3">
                  <c:v>22.4</c:v>
                </c:pt>
              </c:numCache>
            </c:numRef>
          </c:val>
          <c:extLst xmlns:c16r2="http://schemas.microsoft.com/office/drawing/2015/06/chart" xmlns:c15="http://schemas.microsoft.com/office/drawing/2012/chart">
            <c:ext xmlns:c16="http://schemas.microsoft.com/office/drawing/2014/chart" uri="{C3380CC4-5D6E-409C-BE32-E72D297353CC}">
              <c16:uniqueId val="{00000001-4135-4D53-8D77-2FADAED571B7}"/>
            </c:ext>
          </c:extLst>
        </c:ser>
        <c:ser>
          <c:idx val="2"/>
          <c:order val="2"/>
          <c:tx>
            <c:strRef>
              <c:f>'Reading, Math, Science EOG Data'!$A$4</c:f>
              <c:strCache>
                <c:ptCount val="1"/>
                <c:pt idx="0">
                  <c:v>VE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'Reading, Math, Science EOG Data'!$B$1:$G$1</c:f>
              <c:strCache>
                <c:ptCount val="4"/>
                <c:pt idx="0">
                  <c:v>2020-2021</c:v>
                </c:pt>
                <c:pt idx="1">
                  <c:v>2021-2022</c:v>
                </c:pt>
                <c:pt idx="2">
                  <c:v>2022-2023</c:v>
                </c:pt>
                <c:pt idx="3">
                  <c:v>2023-2024</c:v>
                </c:pt>
              </c:strCache>
            </c:strRef>
          </c:cat>
          <c:val>
            <c:numRef>
              <c:f>'Reading, Math, Science EOG Data'!$B$4:$G$4</c:f>
              <c:numCache>
                <c:formatCode>General</c:formatCode>
                <c:ptCount val="4"/>
                <c:pt idx="0">
                  <c:v>29.3</c:v>
                </c:pt>
                <c:pt idx="1">
                  <c:v>33.799999999999997</c:v>
                </c:pt>
                <c:pt idx="2">
                  <c:v>41.6</c:v>
                </c:pt>
                <c:pt idx="3">
                  <c:v>39.4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135-4D53-8D77-2FADAED571B7}"/>
            </c:ext>
          </c:extLst>
        </c:ser>
        <c:ser>
          <c:idx val="3"/>
          <c:order val="3"/>
          <c:tx>
            <c:strRef>
              <c:f>'Reading, Math, Science EOG Data'!$A$5</c:f>
              <c:strCache>
                <c:ptCount val="1"/>
                <c:pt idx="0">
                  <c:v>WCMS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'Reading, Math, Science EOG Data'!$B$1:$G$1</c:f>
              <c:strCache>
                <c:ptCount val="4"/>
                <c:pt idx="0">
                  <c:v>2020-2021</c:v>
                </c:pt>
                <c:pt idx="1">
                  <c:v>2021-2022</c:v>
                </c:pt>
                <c:pt idx="2">
                  <c:v>2022-2023</c:v>
                </c:pt>
                <c:pt idx="3">
                  <c:v>2023-2024</c:v>
                </c:pt>
              </c:strCache>
            </c:strRef>
          </c:cat>
          <c:val>
            <c:numRef>
              <c:f>'Reading, Math, Science EOG Data'!$B$5:$G$5</c:f>
              <c:numCache>
                <c:formatCode>General</c:formatCode>
                <c:ptCount val="4"/>
                <c:pt idx="0">
                  <c:v>24.8</c:v>
                </c:pt>
                <c:pt idx="1">
                  <c:v>30.2</c:v>
                </c:pt>
                <c:pt idx="2">
                  <c:v>27.2</c:v>
                </c:pt>
                <c:pt idx="3">
                  <c:v>24.7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4135-4D53-8D77-2FADAED571B7}"/>
            </c:ext>
          </c:extLst>
        </c:ser>
        <c:ser>
          <c:idx val="4"/>
          <c:order val="4"/>
          <c:tx>
            <c:strRef>
              <c:f>'Reading, Math, Science EOG Data'!$A$6</c:f>
              <c:strCache>
                <c:ptCount val="1"/>
                <c:pt idx="0">
                  <c:v>District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'Reading, Math, Science EOG Data'!$B$1:$G$1</c:f>
              <c:strCache>
                <c:ptCount val="4"/>
                <c:pt idx="0">
                  <c:v>2020-2021</c:v>
                </c:pt>
                <c:pt idx="1">
                  <c:v>2021-2022</c:v>
                </c:pt>
                <c:pt idx="2">
                  <c:v>2022-2023</c:v>
                </c:pt>
                <c:pt idx="3">
                  <c:v>2023-2024</c:v>
                </c:pt>
              </c:strCache>
            </c:strRef>
          </c:cat>
          <c:val>
            <c:numRef>
              <c:f>'Reading, Math, Science EOG Data'!$B$6:$G$6</c:f>
              <c:numCache>
                <c:formatCode>General</c:formatCode>
                <c:ptCount val="4"/>
                <c:pt idx="0">
                  <c:v>22.6</c:v>
                </c:pt>
                <c:pt idx="1">
                  <c:v>27.9</c:v>
                </c:pt>
                <c:pt idx="2" formatCode="0.0">
                  <c:v>29</c:v>
                </c:pt>
                <c:pt idx="3">
                  <c:v>24.1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4135-4D53-8D77-2FADAED571B7}"/>
            </c:ext>
          </c:extLst>
        </c:ser>
        <c:ser>
          <c:idx val="5"/>
          <c:order val="5"/>
          <c:tx>
            <c:strRef>
              <c:f>'Reading, Math, Science EOG Data'!$A$7</c:f>
              <c:strCache>
                <c:ptCount val="1"/>
                <c:pt idx="0">
                  <c:v>State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'Reading, Math, Science EOG Data'!$B$1:$G$1</c:f>
              <c:strCache>
                <c:ptCount val="4"/>
                <c:pt idx="0">
                  <c:v>2020-2021</c:v>
                </c:pt>
                <c:pt idx="1">
                  <c:v>2021-2022</c:v>
                </c:pt>
                <c:pt idx="2">
                  <c:v>2022-2023</c:v>
                </c:pt>
                <c:pt idx="3">
                  <c:v>2023-2024</c:v>
                </c:pt>
              </c:strCache>
            </c:strRef>
          </c:cat>
          <c:val>
            <c:numRef>
              <c:f>'Reading, Math, Science EOG Data'!$B$7:$G$7</c:f>
              <c:numCache>
                <c:formatCode>General</c:formatCode>
                <c:ptCount val="4"/>
                <c:pt idx="0">
                  <c:v>45.5</c:v>
                </c:pt>
                <c:pt idx="1">
                  <c:v>48.4</c:v>
                </c:pt>
                <c:pt idx="2">
                  <c:v>53.6</c:v>
                </c:pt>
                <c:pt idx="3">
                  <c:v>50.1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4135-4D53-8D77-2FADAED571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395608"/>
        <c:axId val="20732880"/>
        <c:extLst xmlns:c16r2="http://schemas.microsoft.com/office/drawing/2015/06/chart"/>
      </c:barChart>
      <c:catAx>
        <c:axId val="20395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732880"/>
        <c:crosses val="autoZero"/>
        <c:auto val="1"/>
        <c:lblAlgn val="ctr"/>
        <c:lblOffset val="100"/>
        <c:noMultiLvlLbl val="0"/>
      </c:catAx>
      <c:valAx>
        <c:axId val="20732880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bg2">
                  <a:lumMod val="7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100" dirty="0"/>
                  <a:t>Percent Grade Level Proficient</a:t>
                </a:r>
              </a:p>
            </c:rich>
          </c:tx>
          <c:layout>
            <c:manualLayout>
              <c:xMode val="edge"/>
              <c:yMode val="edge"/>
              <c:x val="1.2978002468366785E-2"/>
              <c:y val="9.9734102483212406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395608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ysClr val="windowText" lastClr="000000"/>
      </a:solidFill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13748461789598"/>
          <c:y val="2.363633314377105E-2"/>
          <c:w val="0.85179881166032712"/>
          <c:h val="0.5771509420359773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'Reading, Math, Science EOG Data'!$J$2</c:f>
              <c:strCache>
                <c:ptCount val="1"/>
                <c:pt idx="0">
                  <c:v>MB</c:v>
                </c:pt>
              </c:strCache>
              <c:extLst xmlns:c16r2="http://schemas.microsoft.com/office/drawing/2015/06/chart" xmlns:c15="http://schemas.microsoft.com/office/drawing/2012/chart"/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'Reading, Math, Science EOG Data'!$K$1:$P$1</c:f>
              <c:strCache>
                <c:ptCount val="4"/>
                <c:pt idx="0">
                  <c:v>2020-2021</c:v>
                </c:pt>
                <c:pt idx="1">
                  <c:v>2021-2022</c:v>
                </c:pt>
                <c:pt idx="2">
                  <c:v>2022-2023</c:v>
                </c:pt>
                <c:pt idx="3">
                  <c:v>2023-2024</c:v>
                </c:pt>
              </c:strCache>
            </c:strRef>
          </c:cat>
          <c:val>
            <c:numRef>
              <c:f>'Reading, Math, Science EOG Data'!$K$2:$P$2</c:f>
              <c:numCache>
                <c:formatCode>General</c:formatCode>
                <c:ptCount val="4"/>
                <c:pt idx="0" formatCode="0.0">
                  <c:v>5</c:v>
                </c:pt>
                <c:pt idx="1">
                  <c:v>19.100000000000001</c:v>
                </c:pt>
                <c:pt idx="2">
                  <c:v>18.3</c:v>
                </c:pt>
                <c:pt idx="3">
                  <c:v>32.700000000000003</c:v>
                </c:pt>
              </c:numCache>
            </c:numRef>
          </c:val>
          <c:extLst xmlns:c16r2="http://schemas.microsoft.com/office/drawing/2015/06/chart" xmlns:c15="http://schemas.microsoft.com/office/drawing/2012/chart">
            <c:ext xmlns:c16="http://schemas.microsoft.com/office/drawing/2014/chart" uri="{C3380CC4-5D6E-409C-BE32-E72D297353CC}">
              <c16:uniqueId val="{00000000-1FBB-490A-A71A-8F6EEE371C5C}"/>
            </c:ext>
          </c:extLst>
        </c:ser>
        <c:ser>
          <c:idx val="1"/>
          <c:order val="1"/>
          <c:tx>
            <c:strRef>
              <c:f>'Reading, Math, Science EOG Data'!$J$3</c:f>
              <c:strCache>
                <c:ptCount val="1"/>
                <c:pt idx="0">
                  <c:v>NS</c:v>
                </c:pt>
              </c:strCache>
              <c:extLst xmlns:c16r2="http://schemas.microsoft.com/office/drawing/2015/06/chart" xmlns:c15="http://schemas.microsoft.com/office/drawing/2012/chart"/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'Reading, Math, Science EOG Data'!$K$1:$P$1</c:f>
              <c:strCache>
                <c:ptCount val="4"/>
                <c:pt idx="0">
                  <c:v>2020-2021</c:v>
                </c:pt>
                <c:pt idx="1">
                  <c:v>2021-2022</c:v>
                </c:pt>
                <c:pt idx="2">
                  <c:v>2022-2023</c:v>
                </c:pt>
                <c:pt idx="3">
                  <c:v>2023-2024</c:v>
                </c:pt>
              </c:strCache>
            </c:strRef>
          </c:cat>
          <c:val>
            <c:numRef>
              <c:f>'Reading, Math, Science EOG Data'!$K$3:$P$3</c:f>
              <c:numCache>
                <c:formatCode>General</c:formatCode>
                <c:ptCount val="4"/>
                <c:pt idx="0">
                  <c:v>11.9</c:v>
                </c:pt>
                <c:pt idx="1">
                  <c:v>20.2</c:v>
                </c:pt>
                <c:pt idx="2">
                  <c:v>28.7</c:v>
                </c:pt>
                <c:pt idx="3">
                  <c:v>32.200000000000003</c:v>
                </c:pt>
              </c:numCache>
            </c:numRef>
          </c:val>
          <c:extLst xmlns:c16r2="http://schemas.microsoft.com/office/drawing/2015/06/chart" xmlns:c15="http://schemas.microsoft.com/office/drawing/2012/chart">
            <c:ext xmlns:c16="http://schemas.microsoft.com/office/drawing/2014/chart" uri="{C3380CC4-5D6E-409C-BE32-E72D297353CC}">
              <c16:uniqueId val="{00000001-1FBB-490A-A71A-8F6EEE371C5C}"/>
            </c:ext>
          </c:extLst>
        </c:ser>
        <c:ser>
          <c:idx val="2"/>
          <c:order val="2"/>
          <c:tx>
            <c:strRef>
              <c:f>'Reading, Math, Science EOG Data'!$J$4</c:f>
              <c:strCache>
                <c:ptCount val="1"/>
                <c:pt idx="0">
                  <c:v>VE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'Reading, Math, Science EOG Data'!$K$1:$P$1</c:f>
              <c:strCache>
                <c:ptCount val="4"/>
                <c:pt idx="0">
                  <c:v>2020-2021</c:v>
                </c:pt>
                <c:pt idx="1">
                  <c:v>2021-2022</c:v>
                </c:pt>
                <c:pt idx="2">
                  <c:v>2022-2023</c:v>
                </c:pt>
                <c:pt idx="3">
                  <c:v>2023-2024</c:v>
                </c:pt>
              </c:strCache>
            </c:strRef>
          </c:cat>
          <c:val>
            <c:numRef>
              <c:f>'Reading, Math, Science EOG Data'!$K$4:$P$4</c:f>
              <c:numCache>
                <c:formatCode>General</c:formatCode>
                <c:ptCount val="4"/>
                <c:pt idx="0">
                  <c:v>13.3</c:v>
                </c:pt>
                <c:pt idx="1">
                  <c:v>27.5</c:v>
                </c:pt>
                <c:pt idx="2">
                  <c:v>43.5</c:v>
                </c:pt>
                <c:pt idx="3">
                  <c:v>46.5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1FBB-490A-A71A-8F6EEE371C5C}"/>
            </c:ext>
          </c:extLst>
        </c:ser>
        <c:ser>
          <c:idx val="3"/>
          <c:order val="3"/>
          <c:tx>
            <c:strRef>
              <c:f>'Reading, Math, Science EOG Data'!$J$5</c:f>
              <c:strCache>
                <c:ptCount val="1"/>
                <c:pt idx="0">
                  <c:v>WCMS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'Reading, Math, Science EOG Data'!$K$1:$P$1</c:f>
              <c:strCache>
                <c:ptCount val="4"/>
                <c:pt idx="0">
                  <c:v>2020-2021</c:v>
                </c:pt>
                <c:pt idx="1">
                  <c:v>2021-2022</c:v>
                </c:pt>
                <c:pt idx="2">
                  <c:v>2022-2023</c:v>
                </c:pt>
                <c:pt idx="3">
                  <c:v>2023-2024</c:v>
                </c:pt>
              </c:strCache>
            </c:strRef>
          </c:cat>
          <c:val>
            <c:numRef>
              <c:f>'Reading, Math, Science EOG Data'!$K$5:$P$5</c:f>
              <c:numCache>
                <c:formatCode>General</c:formatCode>
                <c:ptCount val="4"/>
                <c:pt idx="0">
                  <c:v>8.6999999999999993</c:v>
                </c:pt>
                <c:pt idx="1">
                  <c:v>13.7</c:v>
                </c:pt>
                <c:pt idx="2">
                  <c:v>18.2</c:v>
                </c:pt>
                <c:pt idx="3">
                  <c:v>16.2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1FBB-490A-A71A-8F6EEE371C5C}"/>
            </c:ext>
          </c:extLst>
        </c:ser>
        <c:ser>
          <c:idx val="4"/>
          <c:order val="4"/>
          <c:tx>
            <c:strRef>
              <c:f>'Reading, Math, Science EOG Data'!$J$6</c:f>
              <c:strCache>
                <c:ptCount val="1"/>
                <c:pt idx="0">
                  <c:v>District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'Reading, Math, Science EOG Data'!$K$1:$P$1</c:f>
              <c:strCache>
                <c:ptCount val="4"/>
                <c:pt idx="0">
                  <c:v>2020-2021</c:v>
                </c:pt>
                <c:pt idx="1">
                  <c:v>2021-2022</c:v>
                </c:pt>
                <c:pt idx="2">
                  <c:v>2022-2023</c:v>
                </c:pt>
                <c:pt idx="3">
                  <c:v>2023-2024</c:v>
                </c:pt>
              </c:strCache>
            </c:strRef>
          </c:cat>
          <c:val>
            <c:numRef>
              <c:f>'Reading, Math, Science EOG Data'!$K$6:$P$6</c:f>
              <c:numCache>
                <c:formatCode>General</c:formatCode>
                <c:ptCount val="4"/>
                <c:pt idx="0">
                  <c:v>9.3000000000000007</c:v>
                </c:pt>
                <c:pt idx="1">
                  <c:v>17.8</c:v>
                </c:pt>
                <c:pt idx="2">
                  <c:v>22.7</c:v>
                </c:pt>
                <c:pt idx="3">
                  <c:v>25.8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1FBB-490A-A71A-8F6EEE371C5C}"/>
            </c:ext>
          </c:extLst>
        </c:ser>
        <c:ser>
          <c:idx val="5"/>
          <c:order val="5"/>
          <c:tx>
            <c:strRef>
              <c:f>'Reading, Math, Science EOG Data'!$J$7</c:f>
              <c:strCache>
                <c:ptCount val="1"/>
                <c:pt idx="0">
                  <c:v>State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'Reading, Math, Science EOG Data'!$K$1:$P$1</c:f>
              <c:strCache>
                <c:ptCount val="4"/>
                <c:pt idx="0">
                  <c:v>2020-2021</c:v>
                </c:pt>
                <c:pt idx="1">
                  <c:v>2021-2022</c:v>
                </c:pt>
                <c:pt idx="2">
                  <c:v>2022-2023</c:v>
                </c:pt>
                <c:pt idx="3">
                  <c:v>2023-2024</c:v>
                </c:pt>
              </c:strCache>
            </c:strRef>
          </c:cat>
          <c:val>
            <c:numRef>
              <c:f>'Reading, Math, Science EOG Data'!$K$7:$P$7</c:f>
              <c:numCache>
                <c:formatCode>General</c:formatCode>
                <c:ptCount val="4"/>
                <c:pt idx="0" formatCode="0.0">
                  <c:v>40</c:v>
                </c:pt>
                <c:pt idx="1">
                  <c:v>49.8</c:v>
                </c:pt>
                <c:pt idx="2" formatCode="0.0">
                  <c:v>53</c:v>
                </c:pt>
                <c:pt idx="3">
                  <c:v>54.6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1FBB-490A-A71A-8F6EEE371C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3894088"/>
        <c:axId val="339021896"/>
        <c:extLst xmlns:c16r2="http://schemas.microsoft.com/office/drawing/2015/06/chart"/>
      </c:barChart>
      <c:catAx>
        <c:axId val="303894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021896"/>
        <c:crosses val="autoZero"/>
        <c:auto val="1"/>
        <c:lblAlgn val="ctr"/>
        <c:lblOffset val="100"/>
        <c:noMultiLvlLbl val="0"/>
      </c:catAx>
      <c:valAx>
        <c:axId val="339021896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bg2">
                  <a:lumMod val="7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100"/>
                  <a:t>Percent Grade Level Proficient</a:t>
                </a:r>
              </a:p>
            </c:rich>
          </c:tx>
          <c:layout>
            <c:manualLayout>
              <c:xMode val="edge"/>
              <c:yMode val="edge"/>
              <c:x val="2.1669052462392327E-2"/>
              <c:y val="0.1024412529608385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894088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ysClr val="windowText" lastClr="000000"/>
      </a:solidFill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67792222107136"/>
          <c:y val="3.3609732616289446E-2"/>
          <c:w val="0.86633653972708935"/>
          <c:h val="0.551757768850775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'Science Grade 5'!$A$2</c:f>
              <c:strCache>
                <c:ptCount val="1"/>
                <c:pt idx="0">
                  <c:v>MB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'Science Grade 5'!$B$1:$G$1</c:f>
              <c:strCache>
                <c:ptCount val="4"/>
                <c:pt idx="0">
                  <c:v>2020-2021</c:v>
                </c:pt>
                <c:pt idx="1">
                  <c:v>2021-2022</c:v>
                </c:pt>
                <c:pt idx="2">
                  <c:v>2022-2023</c:v>
                </c:pt>
                <c:pt idx="3">
                  <c:v>2023-2024</c:v>
                </c:pt>
              </c:strCache>
            </c:strRef>
          </c:cat>
          <c:val>
            <c:numRef>
              <c:f>'Science Grade 5'!$B$2:$G$2</c:f>
              <c:numCache>
                <c:formatCode>General</c:formatCode>
                <c:ptCount val="4"/>
                <c:pt idx="0" formatCode="0.0">
                  <c:v>14</c:v>
                </c:pt>
                <c:pt idx="1">
                  <c:v>30.2</c:v>
                </c:pt>
                <c:pt idx="2">
                  <c:v>16.7</c:v>
                </c:pt>
                <c:pt idx="3">
                  <c:v>38.9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B7E-4501-B814-915C87B19BFA}"/>
            </c:ext>
          </c:extLst>
        </c:ser>
        <c:ser>
          <c:idx val="1"/>
          <c:order val="1"/>
          <c:tx>
            <c:strRef>
              <c:f>'Science Grade 5'!$A$3</c:f>
              <c:strCache>
                <c:ptCount val="1"/>
                <c:pt idx="0">
                  <c:v>NS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'Science Grade 5'!$B$1:$G$1</c:f>
              <c:strCache>
                <c:ptCount val="4"/>
                <c:pt idx="0">
                  <c:v>2020-2021</c:v>
                </c:pt>
                <c:pt idx="1">
                  <c:v>2021-2022</c:v>
                </c:pt>
                <c:pt idx="2">
                  <c:v>2022-2023</c:v>
                </c:pt>
                <c:pt idx="3">
                  <c:v>2023-2024</c:v>
                </c:pt>
              </c:strCache>
            </c:strRef>
          </c:cat>
          <c:val>
            <c:numRef>
              <c:f>'Science Grade 5'!$B$3:$G$3</c:f>
              <c:numCache>
                <c:formatCode>General</c:formatCode>
                <c:ptCount val="4"/>
                <c:pt idx="0">
                  <c:v>18.899999999999999</c:v>
                </c:pt>
                <c:pt idx="1">
                  <c:v>40.9</c:v>
                </c:pt>
                <c:pt idx="2">
                  <c:v>29.8</c:v>
                </c:pt>
                <c:pt idx="3">
                  <c:v>32.700000000000003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B7E-4501-B814-915C87B19BFA}"/>
            </c:ext>
          </c:extLst>
        </c:ser>
        <c:ser>
          <c:idx val="2"/>
          <c:order val="2"/>
          <c:tx>
            <c:strRef>
              <c:f>'Science Grade 5'!$A$4</c:f>
              <c:strCache>
                <c:ptCount val="1"/>
                <c:pt idx="0">
                  <c:v>VE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'Science Grade 5'!$B$1:$G$1</c:f>
              <c:strCache>
                <c:ptCount val="4"/>
                <c:pt idx="0">
                  <c:v>2020-2021</c:v>
                </c:pt>
                <c:pt idx="1">
                  <c:v>2021-2022</c:v>
                </c:pt>
                <c:pt idx="2">
                  <c:v>2022-2023</c:v>
                </c:pt>
                <c:pt idx="3">
                  <c:v>2023-2024</c:v>
                </c:pt>
              </c:strCache>
            </c:strRef>
          </c:cat>
          <c:val>
            <c:numRef>
              <c:f>'Science Grade 5'!$B$4:$G$4</c:f>
              <c:numCache>
                <c:formatCode>General</c:formatCode>
                <c:ptCount val="4"/>
                <c:pt idx="0">
                  <c:v>24.3</c:v>
                </c:pt>
                <c:pt idx="1">
                  <c:v>36.799999999999997</c:v>
                </c:pt>
                <c:pt idx="2">
                  <c:v>34.799999999999997</c:v>
                </c:pt>
                <c:pt idx="3">
                  <c:v>73.7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B7E-4501-B814-915C87B19BFA}"/>
            </c:ext>
          </c:extLst>
        </c:ser>
        <c:ser>
          <c:idx val="3"/>
          <c:order val="3"/>
          <c:tx>
            <c:strRef>
              <c:f>'Science Grade 5'!$A$5</c:f>
              <c:strCache>
                <c:ptCount val="1"/>
                <c:pt idx="0">
                  <c:v>WCMS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'Science Grade 5'!$B$1:$G$1</c:f>
              <c:strCache>
                <c:ptCount val="4"/>
                <c:pt idx="0">
                  <c:v>2020-2021</c:v>
                </c:pt>
                <c:pt idx="1">
                  <c:v>2021-2022</c:v>
                </c:pt>
                <c:pt idx="2">
                  <c:v>2022-2023</c:v>
                </c:pt>
                <c:pt idx="3">
                  <c:v>2023-2024</c:v>
                </c:pt>
              </c:strCache>
            </c:strRef>
          </c:cat>
          <c:val>
            <c:numRef>
              <c:f>'Science Grade 5'!$B$5:$G$5</c:f>
              <c:numCache>
                <c:formatCode>General</c:formatCode>
                <c:ptCount val="4"/>
                <c:pt idx="0">
                  <c:v>41.7</c:v>
                </c:pt>
                <c:pt idx="1">
                  <c:v>46.9</c:v>
                </c:pt>
                <c:pt idx="2">
                  <c:v>48.9</c:v>
                </c:pt>
                <c:pt idx="3">
                  <c:v>41.1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2B7E-4501-B814-915C87B19BFA}"/>
            </c:ext>
          </c:extLst>
        </c:ser>
        <c:ser>
          <c:idx val="4"/>
          <c:order val="4"/>
          <c:tx>
            <c:strRef>
              <c:f>'Science Grade 5'!$A$6</c:f>
              <c:strCache>
                <c:ptCount val="1"/>
                <c:pt idx="0">
                  <c:v>District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'Science Grade 5'!$B$1:$G$1</c:f>
              <c:strCache>
                <c:ptCount val="4"/>
                <c:pt idx="0">
                  <c:v>2020-2021</c:v>
                </c:pt>
                <c:pt idx="1">
                  <c:v>2021-2022</c:v>
                </c:pt>
                <c:pt idx="2">
                  <c:v>2022-2023</c:v>
                </c:pt>
                <c:pt idx="3">
                  <c:v>2023-2024</c:v>
                </c:pt>
              </c:strCache>
            </c:strRef>
          </c:cat>
          <c:val>
            <c:numRef>
              <c:f>'Science Grade 5'!$B$6:$G$6</c:f>
              <c:numCache>
                <c:formatCode>General</c:formatCode>
                <c:ptCount val="4"/>
                <c:pt idx="0">
                  <c:v>31.8</c:v>
                </c:pt>
                <c:pt idx="1" formatCode="0.0">
                  <c:v>41.4</c:v>
                </c:pt>
                <c:pt idx="2">
                  <c:v>37.5</c:v>
                </c:pt>
                <c:pt idx="3">
                  <c:v>41.2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2B7E-4501-B814-915C87B19BFA}"/>
            </c:ext>
          </c:extLst>
        </c:ser>
        <c:ser>
          <c:idx val="5"/>
          <c:order val="5"/>
          <c:tx>
            <c:strRef>
              <c:f>'Science Grade 5'!$A$7</c:f>
              <c:strCache>
                <c:ptCount val="1"/>
                <c:pt idx="0">
                  <c:v>State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'Science Grade 5'!$B$1:$G$1</c:f>
              <c:strCache>
                <c:ptCount val="4"/>
                <c:pt idx="0">
                  <c:v>2020-2021</c:v>
                </c:pt>
                <c:pt idx="1">
                  <c:v>2021-2022</c:v>
                </c:pt>
                <c:pt idx="2">
                  <c:v>2022-2023</c:v>
                </c:pt>
                <c:pt idx="3">
                  <c:v>2023-2024</c:v>
                </c:pt>
              </c:strCache>
            </c:strRef>
          </c:cat>
          <c:val>
            <c:numRef>
              <c:f>'Science Grade 5'!$B$7:$G$7</c:f>
              <c:numCache>
                <c:formatCode>General</c:formatCode>
                <c:ptCount val="4"/>
                <c:pt idx="0">
                  <c:v>62.2</c:v>
                </c:pt>
                <c:pt idx="1" formatCode="0.0">
                  <c:v>68.3</c:v>
                </c:pt>
                <c:pt idx="2">
                  <c:v>67.7</c:v>
                </c:pt>
                <c:pt idx="3" formatCode="0.0">
                  <c:v>68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2B7E-4501-B814-915C87B19B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41274648"/>
        <c:axId val="341275824"/>
        <c:extLst xmlns:c16r2="http://schemas.microsoft.com/office/drawing/2015/06/chart">
          <c:ext xmlns:c15="http://schemas.microsoft.com/office/drawing/2012/chart" uri="{02D57815-91ED-43cb-92C2-25804820EDAC}">
            <c15:filteredBarSeries>
              <c15:ser>
                <c:idx val="6"/>
                <c:order val="6"/>
                <c:tx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'Science Grade 5'!$A$7</c15:sqref>
                        </c15:formulaRef>
                      </c:ext>
                    </c:extLst>
                    <c:strCache>
                      <c:ptCount val="1"/>
                      <c:pt idx="0">
                        <c:v>State</c:v>
                      </c:pt>
                    </c:strCache>
                  </c:strRef>
                </c:tx>
                <c:spPr>
                  <a:solidFill>
                    <a:schemeClr val="accent1">
                      <a:lumMod val="6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'Science Grade 5'!$B$1:$G$1</c15:sqref>
                        </c15:formulaRef>
                      </c:ext>
                    </c:extLst>
                    <c:strCache>
                      <c:ptCount val="4"/>
                      <c:pt idx="0">
                        <c:v>2020-2021</c:v>
                      </c:pt>
                      <c:pt idx="1">
                        <c:v>2021-2022</c:v>
                      </c:pt>
                      <c:pt idx="2">
                        <c:v>2022-2023</c:v>
                      </c:pt>
                      <c:pt idx="3">
                        <c:v>2023-2024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'Science Grade 5'!$B$7:$G$7</c15:sqref>
                        </c15:formulaRef>
                      </c:ext>
                    </c:extLst>
                    <c:numCache>
                      <c:formatCode>General</c:formatCode>
                      <c:ptCount val="4"/>
                      <c:pt idx="0">
                        <c:v>62.2</c:v>
                      </c:pt>
                      <c:pt idx="1" formatCode="0.0">
                        <c:v>68.3</c:v>
                      </c:pt>
                      <c:pt idx="2">
                        <c:v>67.7</c:v>
                      </c:pt>
                      <c:pt idx="3" formatCode="0.0">
                        <c:v>68</c:v>
                      </c:pt>
                    </c:numCache>
                  </c:numRef>
                </c:val>
                <c:extLst xmlns:c16r2="http://schemas.microsoft.com/office/drawing/2015/06/chart">
                  <c:ext xmlns:c16="http://schemas.microsoft.com/office/drawing/2014/chart" uri="{C3380CC4-5D6E-409C-BE32-E72D297353CC}">
                    <c16:uniqueId val="{00000006-2B7E-4501-B814-915C87B19BFA}"/>
                  </c:ext>
                </c:extLst>
              </c15:ser>
            </c15:filteredBarSeries>
          </c:ext>
        </c:extLst>
      </c:barChart>
      <c:catAx>
        <c:axId val="341274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275824"/>
        <c:crosses val="autoZero"/>
        <c:auto val="1"/>
        <c:lblAlgn val="ctr"/>
        <c:lblOffset val="100"/>
        <c:noMultiLvlLbl val="0"/>
      </c:catAx>
      <c:valAx>
        <c:axId val="341275824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bg2">
                  <a:lumMod val="7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100"/>
                  <a:t>Percent Grade Level Proficient</a:t>
                </a:r>
              </a:p>
            </c:rich>
          </c:tx>
          <c:layout>
            <c:manualLayout>
              <c:xMode val="edge"/>
              <c:yMode val="edge"/>
              <c:x val="1.3564678415695258E-2"/>
              <c:y val="0.1357125693724595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274648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solidFill>
            <a:sysClr val="windowText" lastClr="000000"/>
          </a:solidFill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ysClr val="windowText" lastClr="000000"/>
      </a:solidFill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2"/>
          <c:order val="2"/>
          <c:tx>
            <c:strRef>
              <c:f>'Math I'!$A$4</c:f>
              <c:strCache>
                <c:ptCount val="1"/>
                <c:pt idx="0">
                  <c:v>WECHS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'Math I'!$B$1:$G$1</c:f>
              <c:strCache>
                <c:ptCount val="4"/>
                <c:pt idx="0">
                  <c:v>2020-2021</c:v>
                </c:pt>
                <c:pt idx="1">
                  <c:v>2021-2022</c:v>
                </c:pt>
                <c:pt idx="2">
                  <c:v>2022-2023</c:v>
                </c:pt>
                <c:pt idx="3">
                  <c:v>2023-2024</c:v>
                </c:pt>
              </c:strCache>
            </c:strRef>
          </c:cat>
          <c:val>
            <c:numRef>
              <c:f>'Math I'!$B$4:$G$4</c:f>
              <c:numCache>
                <c:formatCode>General</c:formatCode>
                <c:ptCount val="4"/>
                <c:pt idx="0">
                  <c:v>17.600000000000001</c:v>
                </c:pt>
                <c:pt idx="1">
                  <c:v>33.299999999999997</c:v>
                </c:pt>
                <c:pt idx="2">
                  <c:v>90.9</c:v>
                </c:pt>
                <c:pt idx="3" formatCode="0.0">
                  <c:v>75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EC4-4159-B292-B464BDA870EC}"/>
            </c:ext>
          </c:extLst>
        </c:ser>
        <c:ser>
          <c:idx val="3"/>
          <c:order val="3"/>
          <c:tx>
            <c:strRef>
              <c:f>'Math I'!$A$5</c:f>
              <c:strCache>
                <c:ptCount val="1"/>
                <c:pt idx="0">
                  <c:v>WCHS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'Math I'!$B$1:$G$1</c:f>
              <c:strCache>
                <c:ptCount val="4"/>
                <c:pt idx="0">
                  <c:v>2020-2021</c:v>
                </c:pt>
                <c:pt idx="1">
                  <c:v>2021-2022</c:v>
                </c:pt>
                <c:pt idx="2">
                  <c:v>2022-2023</c:v>
                </c:pt>
                <c:pt idx="3">
                  <c:v>2023-2024</c:v>
                </c:pt>
              </c:strCache>
            </c:strRef>
          </c:cat>
          <c:val>
            <c:numRef>
              <c:f>'Math I'!$B$5:$G$5</c:f>
              <c:numCache>
                <c:formatCode>0.0</c:formatCode>
                <c:ptCount val="4"/>
                <c:pt idx="0">
                  <c:v>5</c:v>
                </c:pt>
                <c:pt idx="1">
                  <c:v>9.8000000000000007</c:v>
                </c:pt>
                <c:pt idx="2">
                  <c:v>7.8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4EC4-4159-B292-B464BDA870EC}"/>
            </c:ext>
          </c:extLst>
        </c:ser>
        <c:ser>
          <c:idx val="4"/>
          <c:order val="4"/>
          <c:tx>
            <c:strRef>
              <c:f>'Math I'!$A$6</c:f>
              <c:strCache>
                <c:ptCount val="1"/>
                <c:pt idx="0">
                  <c:v>District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'Math I'!$B$1:$G$1</c:f>
              <c:strCache>
                <c:ptCount val="4"/>
                <c:pt idx="0">
                  <c:v>2020-2021</c:v>
                </c:pt>
                <c:pt idx="1">
                  <c:v>2021-2022</c:v>
                </c:pt>
                <c:pt idx="2">
                  <c:v>2022-2023</c:v>
                </c:pt>
                <c:pt idx="3">
                  <c:v>2023-2024</c:v>
                </c:pt>
              </c:strCache>
            </c:strRef>
          </c:cat>
          <c:val>
            <c:numRef>
              <c:f>'Math I'!$B$6:$G$6</c:f>
              <c:numCache>
                <c:formatCode>0.0</c:formatCode>
                <c:ptCount val="4"/>
                <c:pt idx="0">
                  <c:v>6.7</c:v>
                </c:pt>
                <c:pt idx="1">
                  <c:v>16.7</c:v>
                </c:pt>
                <c:pt idx="2">
                  <c:v>24.1</c:v>
                </c:pt>
                <c:pt idx="3">
                  <c:v>15.4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4EC4-4159-B292-B464BDA870EC}"/>
            </c:ext>
          </c:extLst>
        </c:ser>
        <c:ser>
          <c:idx val="5"/>
          <c:order val="5"/>
          <c:tx>
            <c:strRef>
              <c:f>'Math I'!$A$7</c:f>
              <c:strCache>
                <c:ptCount val="1"/>
                <c:pt idx="0">
                  <c:v>State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'Math I'!$B$1:$G$1</c:f>
              <c:strCache>
                <c:ptCount val="4"/>
                <c:pt idx="0">
                  <c:v>2020-2021</c:v>
                </c:pt>
                <c:pt idx="1">
                  <c:v>2021-2022</c:v>
                </c:pt>
                <c:pt idx="2">
                  <c:v>2022-2023</c:v>
                </c:pt>
                <c:pt idx="3">
                  <c:v>2023-2024</c:v>
                </c:pt>
              </c:strCache>
            </c:strRef>
          </c:cat>
          <c:val>
            <c:numRef>
              <c:f>'Math I'!$B$7:$G$7</c:f>
              <c:numCache>
                <c:formatCode>0.0</c:formatCode>
                <c:ptCount val="4"/>
                <c:pt idx="0">
                  <c:v>25.1</c:v>
                </c:pt>
                <c:pt idx="1">
                  <c:v>33.1</c:v>
                </c:pt>
                <c:pt idx="2">
                  <c:v>36</c:v>
                </c:pt>
                <c:pt idx="3">
                  <c:v>37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4EC4-4159-B292-B464BDA870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41279744"/>
        <c:axId val="341280136"/>
        <c:extLst xmlns:c16r2="http://schemas.microsoft.com/office/drawing/2015/06/chart"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'Math I'!$A$2</c15:sqref>
                        </c15:formulaRef>
                      </c:ext>
                    </c:extLst>
                    <c:strCache>
                      <c:ptCount val="1"/>
                      <c:pt idx="0">
                        <c:v>WNTHS</c:v>
                      </c:pt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'Math I'!$B$1:$G$1</c15:sqref>
                        </c15:formulaRef>
                      </c:ext>
                    </c:extLst>
                    <c:strCache>
                      <c:ptCount val="4"/>
                      <c:pt idx="0">
                        <c:v>2020-2021</c:v>
                      </c:pt>
                      <c:pt idx="1">
                        <c:v>2021-2022</c:v>
                      </c:pt>
                      <c:pt idx="2">
                        <c:v>2022-2023</c:v>
                      </c:pt>
                      <c:pt idx="3">
                        <c:v>2023-2024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'Math I'!$B$2:$G$2</c15:sqref>
                        </c15:formulaRef>
                      </c:ext>
                    </c:extLst>
                    <c:numCache>
                      <c:formatCode>General</c:formatCode>
                      <c:ptCount val="4"/>
                      <c:pt idx="0">
                        <c:v>16.7</c:v>
                      </c:pt>
                      <c:pt idx="1">
                        <c:v>35.299999999999997</c:v>
                      </c:pt>
                      <c:pt idx="2">
                        <c:v>23.8</c:v>
                      </c:pt>
                    </c:numCache>
                  </c:numRef>
                </c:val>
                <c:extLst xmlns:c16r2="http://schemas.microsoft.com/office/drawing/2015/06/chart">
                  <c:ext xmlns:c16="http://schemas.microsoft.com/office/drawing/2014/chart" uri="{C3380CC4-5D6E-409C-BE32-E72D297353CC}">
                    <c16:uniqueId val="{00000000-4EC4-4159-B292-B464BDA870EC}"/>
                  </c:ext>
                </c:extLst>
              </c15:ser>
            </c15:filteredBarSeries>
            <c15:filteredBarSeries>
              <c15:ser>
                <c:idx val="1"/>
                <c:order val="1"/>
                <c:tx>
                  <c:strRef>
                    <c:extLst xmlns:c16r2="http://schemas.microsoft.com/office/drawing/2015/06/chart"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'Math I'!$A$3</c15:sqref>
                        </c15:formulaRef>
                      </c:ext>
                    </c:extLst>
                    <c:strCache>
                      <c:ptCount val="1"/>
                      <c:pt idx="0">
                        <c:v>WCMS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xmlns:c15="http://schemas.microsoft.com/office/drawing/2012/chart" uri="{02D57815-91ED-43cb-92C2-25804820EDAC}">
                        <c15:formulaRef>
                          <c15:sqref>'Math I'!$B$1:$G$1</c15:sqref>
                        </c15:formulaRef>
                      </c:ext>
                    </c:extLst>
                    <c:strCache>
                      <c:ptCount val="4"/>
                      <c:pt idx="0">
                        <c:v>2020-2021</c:v>
                      </c:pt>
                      <c:pt idx="1">
                        <c:v>2021-2022</c:v>
                      </c:pt>
                      <c:pt idx="2">
                        <c:v>2022-2023</c:v>
                      </c:pt>
                      <c:pt idx="3">
                        <c:v>2023-2024</c:v>
                      </c:pt>
                    </c:strCache>
                  </c:strRef>
                </c:cat>
                <c:val>
                  <c:numRef>
                    <c:extLst>
                      <c:ext xmlns:c15="http://schemas.microsoft.com/office/drawing/2012/chart" uri="{02D57815-91ED-43cb-92C2-25804820EDAC}">
                        <c15:formulaRef>
                          <c15:sqref>'Math I'!$B$3:$G$3</c15:sqref>
                        </c15:formulaRef>
                      </c:ext>
                    </c:extLst>
                    <c:numCache>
                      <c:formatCode>0.0</c:formatCode>
                      <c:ptCount val="4"/>
                      <c:pt idx="0" formatCode="General">
                        <c:v>23.08</c:v>
                      </c:pt>
                      <c:pt idx="1" formatCode="General">
                        <c:v>33.299999999999997</c:v>
                      </c:pt>
                      <c:pt idx="2" formatCode="General">
                        <c:v>51.9</c:v>
                      </c:pt>
                    </c:numCache>
                  </c:numRef>
                </c:val>
                <c:extLst xmlns:c16r2="http://schemas.microsoft.com/office/drawing/2015/06/chart" xmlns:c15="http://schemas.microsoft.com/office/drawing/2012/chart">
                  <c:ext xmlns:c16="http://schemas.microsoft.com/office/drawing/2014/chart" uri="{C3380CC4-5D6E-409C-BE32-E72D297353CC}">
                    <c16:uniqueId val="{00000001-4EC4-4159-B292-B464BDA870EC}"/>
                  </c:ext>
                </c:extLst>
              </c15:ser>
            </c15:filteredBarSeries>
          </c:ext>
        </c:extLst>
      </c:barChart>
      <c:catAx>
        <c:axId val="341279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280136"/>
        <c:crosses val="autoZero"/>
        <c:auto val="1"/>
        <c:lblAlgn val="ctr"/>
        <c:lblOffset val="100"/>
        <c:noMultiLvlLbl val="0"/>
      </c:catAx>
      <c:valAx>
        <c:axId val="341280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2">
                  <a:lumMod val="7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100" dirty="0"/>
                  <a:t>Percent Grade Level Proficient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279744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solidFill>
            <a:sysClr val="windowText" lastClr="000000"/>
          </a:solidFill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ysClr val="windowText" lastClr="000000"/>
      </a:solidFill>
      <a:round/>
    </a:ln>
    <a:effectLst/>
  </c:spPr>
  <c:txPr>
    <a:bodyPr/>
    <a:lstStyle/>
    <a:p>
      <a:pPr>
        <a:defRPr sz="1400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'Math III'!$A$3</c:f>
              <c:strCache>
                <c:ptCount val="1"/>
                <c:pt idx="0">
                  <c:v>WECHS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'Math III'!$B$1:$F$1</c:f>
              <c:strCache>
                <c:ptCount val="4"/>
                <c:pt idx="0">
                  <c:v>2020-2021</c:v>
                </c:pt>
                <c:pt idx="1">
                  <c:v>2021-2022</c:v>
                </c:pt>
                <c:pt idx="2">
                  <c:v>2022-2023</c:v>
                </c:pt>
                <c:pt idx="3">
                  <c:v>2023-2024</c:v>
                </c:pt>
              </c:strCache>
            </c:strRef>
          </c:cat>
          <c:val>
            <c:numRef>
              <c:f>'Math III'!$B$3:$F$3</c:f>
              <c:numCache>
                <c:formatCode>0.0</c:formatCode>
                <c:ptCount val="4"/>
                <c:pt idx="0">
                  <c:v>36.700000000000003</c:v>
                </c:pt>
                <c:pt idx="1">
                  <c:v>39.299999999999997</c:v>
                </c:pt>
                <c:pt idx="2">
                  <c:v>80</c:v>
                </c:pt>
                <c:pt idx="3">
                  <c:v>87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46B-414A-B030-BA066FD3D67B}"/>
            </c:ext>
          </c:extLst>
        </c:ser>
        <c:ser>
          <c:idx val="2"/>
          <c:order val="2"/>
          <c:tx>
            <c:strRef>
              <c:f>'Math III'!$A$4</c:f>
              <c:strCache>
                <c:ptCount val="1"/>
                <c:pt idx="0">
                  <c:v>WCHS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'Math III'!$B$1:$F$1</c:f>
              <c:strCache>
                <c:ptCount val="4"/>
                <c:pt idx="0">
                  <c:v>2020-2021</c:v>
                </c:pt>
                <c:pt idx="1">
                  <c:v>2021-2022</c:v>
                </c:pt>
                <c:pt idx="2">
                  <c:v>2022-2023</c:v>
                </c:pt>
                <c:pt idx="3">
                  <c:v>2023-2024</c:v>
                </c:pt>
              </c:strCache>
            </c:strRef>
          </c:cat>
          <c:val>
            <c:numRef>
              <c:f>'Math III'!$B$4:$F$4</c:f>
              <c:numCache>
                <c:formatCode>0.0</c:formatCode>
                <c:ptCount val="4"/>
                <c:pt idx="0">
                  <c:v>8.5</c:v>
                </c:pt>
                <c:pt idx="1">
                  <c:v>12.8</c:v>
                </c:pt>
                <c:pt idx="2">
                  <c:v>5</c:v>
                </c:pt>
                <c:pt idx="3">
                  <c:v>28.9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146B-414A-B030-BA066FD3D67B}"/>
            </c:ext>
          </c:extLst>
        </c:ser>
        <c:ser>
          <c:idx val="3"/>
          <c:order val="3"/>
          <c:tx>
            <c:strRef>
              <c:f>'Math III'!$A$5</c:f>
              <c:strCache>
                <c:ptCount val="1"/>
                <c:pt idx="0">
                  <c:v>District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'Math III'!$B$1:$F$1</c:f>
              <c:strCache>
                <c:ptCount val="4"/>
                <c:pt idx="0">
                  <c:v>2020-2021</c:v>
                </c:pt>
                <c:pt idx="1">
                  <c:v>2021-2022</c:v>
                </c:pt>
                <c:pt idx="2">
                  <c:v>2022-2023</c:v>
                </c:pt>
                <c:pt idx="3">
                  <c:v>2023-2024</c:v>
                </c:pt>
              </c:strCache>
            </c:strRef>
          </c:cat>
          <c:val>
            <c:numRef>
              <c:f>'Math III'!$B$5:$F$5</c:f>
              <c:numCache>
                <c:formatCode>0.0</c:formatCode>
                <c:ptCount val="4"/>
                <c:pt idx="0">
                  <c:v>14.4</c:v>
                </c:pt>
                <c:pt idx="1">
                  <c:v>24</c:v>
                </c:pt>
                <c:pt idx="2">
                  <c:v>23.5</c:v>
                </c:pt>
                <c:pt idx="3">
                  <c:v>40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146B-414A-B030-BA066FD3D67B}"/>
            </c:ext>
          </c:extLst>
        </c:ser>
        <c:ser>
          <c:idx val="4"/>
          <c:order val="4"/>
          <c:tx>
            <c:strRef>
              <c:f>'Math III'!$A$6</c:f>
              <c:strCache>
                <c:ptCount val="1"/>
                <c:pt idx="0">
                  <c:v>State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'Math III'!$B$1:$F$1</c:f>
              <c:strCache>
                <c:ptCount val="4"/>
                <c:pt idx="0">
                  <c:v>2020-2021</c:v>
                </c:pt>
                <c:pt idx="1">
                  <c:v>2021-2022</c:v>
                </c:pt>
                <c:pt idx="2">
                  <c:v>2022-2023</c:v>
                </c:pt>
                <c:pt idx="3">
                  <c:v>2023-2024</c:v>
                </c:pt>
              </c:strCache>
            </c:strRef>
          </c:cat>
          <c:val>
            <c:numRef>
              <c:f>'Math III'!$B$6:$F$6</c:f>
              <c:numCache>
                <c:formatCode>0.0</c:formatCode>
                <c:ptCount val="4"/>
                <c:pt idx="0">
                  <c:v>44.6</c:v>
                </c:pt>
                <c:pt idx="1">
                  <c:v>53.4</c:v>
                </c:pt>
                <c:pt idx="2">
                  <c:v>58.3</c:v>
                </c:pt>
                <c:pt idx="3">
                  <c:v>57.8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146B-414A-B030-BA066FD3D6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98097984"/>
        <c:axId val="398102688"/>
        <c:extLst xmlns:c16r2="http://schemas.microsoft.com/office/drawing/2015/06/chart"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'Math III'!$A$2</c15:sqref>
                        </c15:formulaRef>
                      </c:ext>
                    </c:extLst>
                    <c:strCache>
                      <c:ptCount val="1"/>
                      <c:pt idx="0">
                        <c:v>WNTHS</c:v>
                      </c:pt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'Math III'!$B$1:$F$1</c15:sqref>
                        </c15:formulaRef>
                      </c:ext>
                    </c:extLst>
                    <c:strCache>
                      <c:ptCount val="4"/>
                      <c:pt idx="0">
                        <c:v>2020-2021</c:v>
                      </c:pt>
                      <c:pt idx="1">
                        <c:v>2021-2022</c:v>
                      </c:pt>
                      <c:pt idx="2">
                        <c:v>2022-2023</c:v>
                      </c:pt>
                      <c:pt idx="3">
                        <c:v>2023-2024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'Math III'!$B$2:$F$2</c15:sqref>
                        </c15:formulaRef>
                      </c:ext>
                    </c:extLst>
                    <c:numCache>
                      <c:formatCode>0.0</c:formatCode>
                      <c:ptCount val="4"/>
                      <c:pt idx="0">
                        <c:v>5</c:v>
                      </c:pt>
                      <c:pt idx="1">
                        <c:v>24</c:v>
                      </c:pt>
                      <c:pt idx="2">
                        <c:v>60</c:v>
                      </c:pt>
                    </c:numCache>
                  </c:numRef>
                </c:val>
                <c:extLst xmlns:c16r2="http://schemas.microsoft.com/office/drawing/2015/06/chart">
                  <c:ext xmlns:c16="http://schemas.microsoft.com/office/drawing/2014/chart" uri="{C3380CC4-5D6E-409C-BE32-E72D297353CC}">
                    <c16:uniqueId val="{00000000-146B-414A-B030-BA066FD3D67B}"/>
                  </c:ext>
                </c:extLst>
              </c15:ser>
            </c15:filteredBarSeries>
          </c:ext>
        </c:extLst>
      </c:barChart>
      <c:catAx>
        <c:axId val="398097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102688"/>
        <c:crosses val="autoZero"/>
        <c:auto val="1"/>
        <c:lblAlgn val="ctr"/>
        <c:lblOffset val="100"/>
        <c:noMultiLvlLbl val="0"/>
      </c:catAx>
      <c:valAx>
        <c:axId val="398102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2">
                  <a:lumMod val="7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100"/>
                  <a:t>Percent Grade Level Proficient</a:t>
                </a:r>
              </a:p>
            </c:rich>
          </c:tx>
          <c:layout>
            <c:manualLayout>
              <c:xMode val="edge"/>
              <c:yMode val="edge"/>
              <c:x val="6.1097883259023638E-3"/>
              <c:y val="0.1195968263904293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097984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solidFill>
            <a:schemeClr val="bg2">
              <a:lumMod val="75000"/>
            </a:schemeClr>
          </a:solidFill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'Eng II'!$A$3</c:f>
              <c:strCache>
                <c:ptCount val="1"/>
                <c:pt idx="0">
                  <c:v>WECHS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'Eng II'!$B$1:$G$1</c:f>
              <c:strCache>
                <c:ptCount val="4"/>
                <c:pt idx="0">
                  <c:v>2020-2021</c:v>
                </c:pt>
                <c:pt idx="1">
                  <c:v>2021-2022</c:v>
                </c:pt>
                <c:pt idx="2">
                  <c:v>2022-2023</c:v>
                </c:pt>
                <c:pt idx="3">
                  <c:v>2023-2024</c:v>
                </c:pt>
              </c:strCache>
            </c:strRef>
          </c:cat>
          <c:val>
            <c:numRef>
              <c:f>'Eng II'!$B$3:$G$3</c:f>
              <c:numCache>
                <c:formatCode>0.0</c:formatCode>
                <c:ptCount val="4"/>
                <c:pt idx="0">
                  <c:v>60.6</c:v>
                </c:pt>
                <c:pt idx="1">
                  <c:v>89.7</c:v>
                </c:pt>
                <c:pt idx="2">
                  <c:v>95</c:v>
                </c:pt>
                <c:pt idx="3">
                  <c:v>87.9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DDC-4EC1-AF8A-6B85D0A4CFF8}"/>
            </c:ext>
          </c:extLst>
        </c:ser>
        <c:ser>
          <c:idx val="2"/>
          <c:order val="2"/>
          <c:tx>
            <c:strRef>
              <c:f>'Eng II'!$A$4</c:f>
              <c:strCache>
                <c:ptCount val="1"/>
                <c:pt idx="0">
                  <c:v>WCHS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'Eng II'!$B$1:$G$1</c:f>
              <c:strCache>
                <c:ptCount val="4"/>
                <c:pt idx="0">
                  <c:v>2020-2021</c:v>
                </c:pt>
                <c:pt idx="1">
                  <c:v>2021-2022</c:v>
                </c:pt>
                <c:pt idx="2">
                  <c:v>2022-2023</c:v>
                </c:pt>
                <c:pt idx="3">
                  <c:v>2023-2024</c:v>
                </c:pt>
              </c:strCache>
            </c:strRef>
          </c:cat>
          <c:val>
            <c:numRef>
              <c:f>'Eng II'!$B$4:$G$4</c:f>
              <c:numCache>
                <c:formatCode>0.0</c:formatCode>
                <c:ptCount val="4"/>
                <c:pt idx="0">
                  <c:v>27.3</c:v>
                </c:pt>
                <c:pt idx="1">
                  <c:v>31</c:v>
                </c:pt>
                <c:pt idx="2">
                  <c:v>32</c:v>
                </c:pt>
                <c:pt idx="3">
                  <c:v>42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3DDC-4EC1-AF8A-6B85D0A4CFF8}"/>
            </c:ext>
          </c:extLst>
        </c:ser>
        <c:ser>
          <c:idx val="3"/>
          <c:order val="3"/>
          <c:tx>
            <c:strRef>
              <c:f>'Eng II'!$A$5</c:f>
              <c:strCache>
                <c:ptCount val="1"/>
                <c:pt idx="0">
                  <c:v>District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'Eng II'!$B$1:$G$1</c:f>
              <c:strCache>
                <c:ptCount val="4"/>
                <c:pt idx="0">
                  <c:v>2020-2021</c:v>
                </c:pt>
                <c:pt idx="1">
                  <c:v>2021-2022</c:v>
                </c:pt>
                <c:pt idx="2">
                  <c:v>2022-2023</c:v>
                </c:pt>
                <c:pt idx="3">
                  <c:v>2023-2024</c:v>
                </c:pt>
              </c:strCache>
            </c:strRef>
          </c:cat>
          <c:val>
            <c:numRef>
              <c:f>'Eng II'!$B$5:$G$5</c:f>
              <c:numCache>
                <c:formatCode>0.0</c:formatCode>
                <c:ptCount val="4"/>
                <c:pt idx="0">
                  <c:v>38.9</c:v>
                </c:pt>
                <c:pt idx="1">
                  <c:v>46.6</c:v>
                </c:pt>
                <c:pt idx="2">
                  <c:v>50</c:v>
                </c:pt>
                <c:pt idx="3">
                  <c:v>54.5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3DDC-4EC1-AF8A-6B85D0A4CFF8}"/>
            </c:ext>
          </c:extLst>
        </c:ser>
        <c:ser>
          <c:idx val="4"/>
          <c:order val="4"/>
          <c:tx>
            <c:strRef>
              <c:f>'Eng II'!$A$6</c:f>
              <c:strCache>
                <c:ptCount val="1"/>
                <c:pt idx="0">
                  <c:v>State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'Eng II'!$B$1:$G$1</c:f>
              <c:strCache>
                <c:ptCount val="4"/>
                <c:pt idx="0">
                  <c:v>2020-2021</c:v>
                </c:pt>
                <c:pt idx="1">
                  <c:v>2021-2022</c:v>
                </c:pt>
                <c:pt idx="2">
                  <c:v>2022-2023</c:v>
                </c:pt>
                <c:pt idx="3">
                  <c:v>2023-2024</c:v>
                </c:pt>
              </c:strCache>
            </c:strRef>
          </c:cat>
          <c:val>
            <c:numRef>
              <c:f>'Eng II'!$B$6:$G$6</c:f>
              <c:numCache>
                <c:formatCode>0.0</c:formatCode>
                <c:ptCount val="4"/>
                <c:pt idx="0">
                  <c:v>58.5</c:v>
                </c:pt>
                <c:pt idx="1">
                  <c:v>57.9</c:v>
                </c:pt>
                <c:pt idx="2">
                  <c:v>58.3</c:v>
                </c:pt>
                <c:pt idx="3">
                  <c:v>59.5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3DDC-4EC1-AF8A-6B85D0A4CF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98103472"/>
        <c:axId val="398101904"/>
        <c:extLst xmlns:c16r2="http://schemas.microsoft.com/office/drawing/2015/06/chart"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'Eng II'!$A$2</c15:sqref>
                        </c15:formulaRef>
                      </c:ext>
                    </c:extLst>
                    <c:strCache>
                      <c:ptCount val="1"/>
                      <c:pt idx="0">
                        <c:v>WNTHS</c:v>
                      </c:pt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'Eng II'!$B$1:$G$1</c15:sqref>
                        </c15:formulaRef>
                      </c:ext>
                    </c:extLst>
                    <c:strCache>
                      <c:ptCount val="4"/>
                      <c:pt idx="0">
                        <c:v>2020-2021</c:v>
                      </c:pt>
                      <c:pt idx="1">
                        <c:v>2021-2022</c:v>
                      </c:pt>
                      <c:pt idx="2">
                        <c:v>2022-2023</c:v>
                      </c:pt>
                      <c:pt idx="3">
                        <c:v>2023-2024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'Eng II'!$B$2:$G$2</c15:sqref>
                        </c15:formulaRef>
                      </c:ext>
                    </c:extLst>
                    <c:numCache>
                      <c:formatCode>0.0</c:formatCode>
                      <c:ptCount val="4"/>
                      <c:pt idx="0">
                        <c:v>27.3</c:v>
                      </c:pt>
                      <c:pt idx="1">
                        <c:v>31</c:v>
                      </c:pt>
                      <c:pt idx="2">
                        <c:v>88.2</c:v>
                      </c:pt>
                    </c:numCache>
                  </c:numRef>
                </c:val>
                <c:extLst xmlns:c16r2="http://schemas.microsoft.com/office/drawing/2015/06/chart">
                  <c:ext xmlns:c16="http://schemas.microsoft.com/office/drawing/2014/chart" uri="{C3380CC4-5D6E-409C-BE32-E72D297353CC}">
                    <c16:uniqueId val="{00000000-3DDC-4EC1-AF8A-6B85D0A4CFF8}"/>
                  </c:ext>
                </c:extLst>
              </c15:ser>
            </c15:filteredBarSeries>
          </c:ext>
        </c:extLst>
      </c:barChart>
      <c:catAx>
        <c:axId val="398103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101904"/>
        <c:crosses val="autoZero"/>
        <c:auto val="1"/>
        <c:lblAlgn val="ctr"/>
        <c:lblOffset val="100"/>
        <c:noMultiLvlLbl val="0"/>
      </c:catAx>
      <c:valAx>
        <c:axId val="398101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2">
                  <a:lumMod val="7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100"/>
                  <a:t>Percent Grade Level Proficient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103472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solidFill>
            <a:schemeClr val="tx1"/>
          </a:solidFill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/>
      </a:solidFill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Biology!$A$3</c:f>
              <c:strCache>
                <c:ptCount val="1"/>
                <c:pt idx="0">
                  <c:v>WECHS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Biology!$B$1:$G$1</c:f>
              <c:strCache>
                <c:ptCount val="4"/>
                <c:pt idx="0">
                  <c:v>2020-2021</c:v>
                </c:pt>
                <c:pt idx="1">
                  <c:v>2021-2022</c:v>
                </c:pt>
                <c:pt idx="2">
                  <c:v>2022-2023</c:v>
                </c:pt>
                <c:pt idx="3">
                  <c:v>2023-2024</c:v>
                </c:pt>
              </c:strCache>
            </c:strRef>
          </c:cat>
          <c:val>
            <c:numRef>
              <c:f>Biology!$B$3:$G$3</c:f>
              <c:numCache>
                <c:formatCode>0.0</c:formatCode>
                <c:ptCount val="4"/>
                <c:pt idx="0">
                  <c:v>31.4</c:v>
                </c:pt>
                <c:pt idx="1">
                  <c:v>81.5</c:v>
                </c:pt>
                <c:pt idx="2">
                  <c:v>79.2</c:v>
                </c:pt>
                <c:pt idx="3">
                  <c:v>81.400000000000006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8B8-4CA5-B71B-D53092F304CF}"/>
            </c:ext>
          </c:extLst>
        </c:ser>
        <c:ser>
          <c:idx val="2"/>
          <c:order val="2"/>
          <c:tx>
            <c:strRef>
              <c:f>Biology!$A$4</c:f>
              <c:strCache>
                <c:ptCount val="1"/>
                <c:pt idx="0">
                  <c:v>WCHS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Biology!$B$1:$G$1</c:f>
              <c:strCache>
                <c:ptCount val="4"/>
                <c:pt idx="0">
                  <c:v>2020-2021</c:v>
                </c:pt>
                <c:pt idx="1">
                  <c:v>2021-2022</c:v>
                </c:pt>
                <c:pt idx="2">
                  <c:v>2022-2023</c:v>
                </c:pt>
                <c:pt idx="3">
                  <c:v>2023-2024</c:v>
                </c:pt>
              </c:strCache>
            </c:strRef>
          </c:cat>
          <c:val>
            <c:numRef>
              <c:f>Biology!$B$4:$G$4</c:f>
              <c:numCache>
                <c:formatCode>0.0</c:formatCode>
                <c:ptCount val="4"/>
                <c:pt idx="0">
                  <c:v>11.1</c:v>
                </c:pt>
                <c:pt idx="1">
                  <c:v>15.6</c:v>
                </c:pt>
                <c:pt idx="2">
                  <c:v>20.8</c:v>
                </c:pt>
                <c:pt idx="3">
                  <c:v>21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F8B8-4CA5-B71B-D53092F304CF}"/>
            </c:ext>
          </c:extLst>
        </c:ser>
        <c:ser>
          <c:idx val="3"/>
          <c:order val="3"/>
          <c:tx>
            <c:strRef>
              <c:f>Biology!$A$5</c:f>
              <c:strCache>
                <c:ptCount val="1"/>
                <c:pt idx="0">
                  <c:v>District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Biology!$B$1:$G$1</c:f>
              <c:strCache>
                <c:ptCount val="4"/>
                <c:pt idx="0">
                  <c:v>2020-2021</c:v>
                </c:pt>
                <c:pt idx="1">
                  <c:v>2021-2022</c:v>
                </c:pt>
                <c:pt idx="2">
                  <c:v>2022-2023</c:v>
                </c:pt>
                <c:pt idx="3">
                  <c:v>2023-2024</c:v>
                </c:pt>
              </c:strCache>
            </c:strRef>
          </c:cat>
          <c:val>
            <c:numRef>
              <c:f>Biology!$B$5:$G$5</c:f>
              <c:numCache>
                <c:formatCode>0.0</c:formatCode>
                <c:ptCount val="4"/>
                <c:pt idx="0">
                  <c:v>19</c:v>
                </c:pt>
                <c:pt idx="1">
                  <c:v>34.700000000000003</c:v>
                </c:pt>
                <c:pt idx="2">
                  <c:v>39</c:v>
                </c:pt>
                <c:pt idx="3">
                  <c:v>33.700000000000003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F8B8-4CA5-B71B-D53092F304CF}"/>
            </c:ext>
          </c:extLst>
        </c:ser>
        <c:ser>
          <c:idx val="4"/>
          <c:order val="4"/>
          <c:tx>
            <c:strRef>
              <c:f>Biology!$A$6</c:f>
              <c:strCache>
                <c:ptCount val="1"/>
                <c:pt idx="0">
                  <c:v>State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Biology!$B$1:$G$1</c:f>
              <c:strCache>
                <c:ptCount val="4"/>
                <c:pt idx="0">
                  <c:v>2020-2021</c:v>
                </c:pt>
                <c:pt idx="1">
                  <c:v>2021-2022</c:v>
                </c:pt>
                <c:pt idx="2">
                  <c:v>2022-2023</c:v>
                </c:pt>
                <c:pt idx="3">
                  <c:v>2023-2024</c:v>
                </c:pt>
              </c:strCache>
            </c:strRef>
          </c:cat>
          <c:val>
            <c:numRef>
              <c:f>Biology!$B$6:$G$6</c:f>
              <c:numCache>
                <c:formatCode>0.0</c:formatCode>
                <c:ptCount val="4"/>
                <c:pt idx="0">
                  <c:v>45.6</c:v>
                </c:pt>
                <c:pt idx="1">
                  <c:v>52.1</c:v>
                </c:pt>
                <c:pt idx="2">
                  <c:v>54.1</c:v>
                </c:pt>
                <c:pt idx="3">
                  <c:v>53.4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F8B8-4CA5-B71B-D53092F304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98100336"/>
        <c:axId val="398103864"/>
        <c:extLst xmlns:c16r2="http://schemas.microsoft.com/office/drawing/2015/06/chart"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Biology!$A$2</c15:sqref>
                        </c15:formulaRef>
                      </c:ext>
                    </c:extLst>
                    <c:strCache>
                      <c:ptCount val="1"/>
                      <c:pt idx="0">
                        <c:v>WNTHS</c:v>
                      </c:pt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Biology!$B$1:$G$1</c15:sqref>
                        </c15:formulaRef>
                      </c:ext>
                    </c:extLst>
                    <c:strCache>
                      <c:ptCount val="4"/>
                      <c:pt idx="0">
                        <c:v>2020-2021</c:v>
                      </c:pt>
                      <c:pt idx="1">
                        <c:v>2021-2022</c:v>
                      </c:pt>
                      <c:pt idx="2">
                        <c:v>2022-2023</c:v>
                      </c:pt>
                      <c:pt idx="3">
                        <c:v>2023-2024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Biology!$B$2:$G$2</c15:sqref>
                        </c15:formulaRef>
                      </c:ext>
                    </c:extLst>
                    <c:numCache>
                      <c:formatCode>0.0</c:formatCode>
                      <c:ptCount val="4"/>
                      <c:pt idx="0">
                        <c:v>16</c:v>
                      </c:pt>
                      <c:pt idx="1">
                        <c:v>47.1</c:v>
                      </c:pt>
                      <c:pt idx="2">
                        <c:v>64.7</c:v>
                      </c:pt>
                    </c:numCache>
                  </c:numRef>
                </c:val>
                <c:extLst xmlns:c16r2="http://schemas.microsoft.com/office/drawing/2015/06/chart">
                  <c:ext xmlns:c16="http://schemas.microsoft.com/office/drawing/2014/chart" uri="{C3380CC4-5D6E-409C-BE32-E72D297353CC}">
                    <c16:uniqueId val="{00000000-F8B8-4CA5-B71B-D53092F304CF}"/>
                  </c:ext>
                </c:extLst>
              </c15:ser>
            </c15:filteredBarSeries>
          </c:ext>
        </c:extLst>
      </c:barChart>
      <c:catAx>
        <c:axId val="398100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103864"/>
        <c:crosses val="autoZero"/>
        <c:auto val="1"/>
        <c:lblAlgn val="ctr"/>
        <c:lblOffset val="100"/>
        <c:noMultiLvlLbl val="0"/>
      </c:catAx>
      <c:valAx>
        <c:axId val="398103864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100"/>
                  <a:t>Percent Grade Level Proficient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100336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solidFill>
            <a:schemeClr val="tx1"/>
          </a:solidFill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/>
      </a:solidFill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ECFA569-9843-B348-A570-F4A275792B57}" type="datetimeFigureOut">
              <a:rPr lang="en-US" smtClean="0"/>
              <a:t>9/10/2024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3C209E5-16B3-7D43-A5D2-2F553D989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0164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C209E5-16B3-7D43-A5D2-2F553D989EB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178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C209E5-16B3-7D43-A5D2-2F553D989EB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2469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C209E5-16B3-7D43-A5D2-2F553D989EB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1865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C209E5-16B3-7D43-A5D2-2F553D989EB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3021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2DC91-3CED-964D-A2DD-0AA65E3E240E}" type="datetime1">
              <a:rPr lang="en-US" smtClean="0"/>
              <a:t>9/10/2024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E3025-C146-C848-BA95-3A9B82D19B3A}" type="datetime1">
              <a:rPr lang="en-US" smtClean="0"/>
              <a:t>9/10/2024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71C90-C3CE-424C-A1E6-DCDE358C323E}" type="datetime1">
              <a:rPr lang="en-US" smtClean="0"/>
              <a:t>9/10/2024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139F7-954C-BD4C-A18E-75A9653A811F}" type="datetime1">
              <a:rPr lang="en-US" smtClean="0"/>
              <a:t>9/10/2024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F2F25-7C8D-B546-A775-93A907561272}" type="datetime1">
              <a:rPr lang="en-US" smtClean="0"/>
              <a:t>9/10/2024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83471-AF7A-544D-91B4-5AAA5F4DA7BC}" type="datetime1">
              <a:rPr lang="en-US" smtClean="0"/>
              <a:t>9/10/2024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66993-D028-B04A-95FF-CEFC7E18DBB6}" type="datetime1">
              <a:rPr lang="en-US" smtClean="0"/>
              <a:t>9/10/2024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4B645-4091-0444-A94D-7EC59078C8C7}" type="datetime1">
              <a:rPr lang="en-US" smtClean="0"/>
              <a:t>9/10/2024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699BB-2483-E84B-8BE1-2EC6B346821B}" type="datetime1">
              <a:rPr lang="en-US" smtClean="0"/>
              <a:t>9/10/2024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BCEA1-DE48-C04D-A8A0-8414C457014C}" type="datetime1">
              <a:rPr lang="en-US" smtClean="0"/>
              <a:t>9/10/2024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15421-929A-DF4C-83B4-EE7442FDD498}" type="datetime1">
              <a:rPr lang="en-US" smtClean="0"/>
              <a:t>9/10/2024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C62D31-2B10-E947-9FE8-ECC546C67F74}" type="datetime1">
              <a:rPr lang="en-US" smtClean="0"/>
              <a:t>9/10/2024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xmlns="" id="{8D0D6D3E-D7F9-4591-9CA9-DDF4DB1F73D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2"/>
            <a:ext cx="9144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7262" y="1568757"/>
            <a:ext cx="3855861" cy="3163224"/>
          </a:xfrm>
        </p:spPr>
        <p:txBody>
          <a:bodyPr anchor="t">
            <a:normAutofit/>
          </a:bodyPr>
          <a:lstStyle/>
          <a:p>
            <a:pPr algn="l">
              <a:defRPr sz="5760">
                <a:solidFill>
                  <a:srgbClr val="134B83"/>
                </a:solidFill>
              </a:defRPr>
            </a:pPr>
            <a:r>
              <a:rPr lang="en-US" sz="3600" dirty="0">
                <a:latin typeface="Baskerville Old Face" panose="02020602080505020303" pitchFamily="18" charset="77"/>
              </a:rPr>
              <a:t>Warren County Schools Accountability Data School Year</a:t>
            </a:r>
            <a:br>
              <a:rPr lang="en-US" sz="3600" dirty="0">
                <a:latin typeface="Baskerville Old Face" panose="02020602080505020303" pitchFamily="18" charset="77"/>
              </a:rPr>
            </a:br>
            <a:r>
              <a:rPr lang="en-US" sz="3600" dirty="0">
                <a:latin typeface="Baskerville Old Face" panose="02020602080505020303" pitchFamily="18" charset="77"/>
              </a:rPr>
              <a:t>2023-2024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7262" y="5003715"/>
            <a:ext cx="4146807" cy="1192815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  <a:defRPr sz="3600">
                <a:solidFill>
                  <a:srgbClr val="9D1B31"/>
                </a:solidFill>
              </a:defRPr>
            </a:pPr>
            <a:r>
              <a:rPr lang="en-US" sz="2400" b="1" dirty="0"/>
              <a:t>Debra W. Clayton</a:t>
            </a:r>
          </a:p>
          <a:p>
            <a:pPr algn="l">
              <a:lnSpc>
                <a:spcPct val="90000"/>
              </a:lnSpc>
            </a:pPr>
            <a:r>
              <a:rPr lang="en-US" sz="200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Director of Testing and Accountability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xmlns="" id="{C4C9F2B0-1044-46EB-8AEB-C3BFFDE6C2C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6092502" y="-3"/>
            <a:ext cx="3051498" cy="6858000"/>
          </a:xfrm>
          <a:prstGeom prst="rect">
            <a:avLst/>
          </a:prstGeom>
          <a:gradFill>
            <a:gsLst>
              <a:gs pos="26000">
                <a:srgbClr val="000000"/>
              </a:gs>
              <a:gs pos="100000">
                <a:schemeClr val="accent1"/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xmlns="" id="{D28B54C3-B57B-472A-B96E-1FCB67093DC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6092502" y="-3"/>
            <a:ext cx="2708597" cy="6858000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6000"/>
                </a:schemeClr>
              </a:gs>
              <a:gs pos="100000">
                <a:srgbClr val="000000">
                  <a:alpha val="52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xmlns="" id="{7DB3C429-F8DA-49B9-AF84-21996FCF78B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5691305" y="401193"/>
            <a:ext cx="3853890" cy="3051499"/>
          </a:xfrm>
          <a:prstGeom prst="rect">
            <a:avLst/>
          </a:prstGeom>
          <a:gradFill>
            <a:gsLst>
              <a:gs pos="0">
                <a:srgbClr val="000000">
                  <a:alpha val="34000"/>
                </a:srgbClr>
              </a:gs>
              <a:gs pos="96000">
                <a:schemeClr val="accent1"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white circle with blue text and a letter on it&#10;&#10;Description automatically generated">
            <a:extLst>
              <a:ext uri="{FF2B5EF4-FFF2-40B4-BE49-F238E27FC236}">
                <a16:creationId xmlns:a16="http://schemas.microsoft.com/office/drawing/2014/main" xmlns="" id="{F5561770-77A7-C4FC-7F94-90B156FE8E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2840" y="1257871"/>
            <a:ext cx="4342252" cy="4342252"/>
          </a:xfrm>
          <a:prstGeom prst="rect">
            <a:avLst/>
          </a:prstGeom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xmlns="" id="{4B8E0BBB-2A38-6811-740F-58D322A3566B}"/>
              </a:ext>
            </a:extLst>
          </p:cNvPr>
          <p:cNvSpPr txBox="1">
            <a:spLocks/>
          </p:cNvSpPr>
          <p:nvPr/>
        </p:nvSpPr>
        <p:spPr>
          <a:xfrm>
            <a:off x="757262" y="385590"/>
            <a:ext cx="3306171" cy="7170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90000"/>
              </a:lnSpc>
            </a:pPr>
            <a:r>
              <a:rPr lang="en-US" sz="1800" dirty="0">
                <a:solidFill>
                  <a:schemeClr val="tx1"/>
                </a:solidFill>
              </a:rPr>
              <a:t>Board of Education Meeting</a:t>
            </a:r>
          </a:p>
          <a:p>
            <a:pPr algn="l">
              <a:lnSpc>
                <a:spcPct val="90000"/>
              </a:lnSpc>
            </a:pPr>
            <a:r>
              <a:rPr lang="en-US" sz="1800" dirty="0">
                <a:solidFill>
                  <a:schemeClr val="tx1"/>
                </a:solidFill>
              </a:rPr>
              <a:t>September 10, 2024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5CD779C7-227F-CE31-A33A-495C07A48302}"/>
              </a:ext>
            </a:extLst>
          </p:cNvPr>
          <p:cNvSpPr txBox="1"/>
          <p:nvPr/>
        </p:nvSpPr>
        <p:spPr>
          <a:xfrm>
            <a:off x="6763966" y="5600122"/>
            <a:ext cx="17509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FFD937"/>
                </a:solidFill>
                <a:latin typeface="Century Gothic" panose="020B0502020202020204" pitchFamily="34" charset="0"/>
                <a:cs typeface="Courier New" panose="02070309020205020404" pitchFamily="49" charset="0"/>
              </a:rPr>
              <a:t>CHAMPIONS</a:t>
            </a:r>
          </a:p>
          <a:p>
            <a:pPr algn="r"/>
            <a:r>
              <a:rPr lang="en-US" dirty="0">
                <a:solidFill>
                  <a:srgbClr val="FFD937"/>
                </a:solidFill>
                <a:latin typeface="Century Gothic" panose="020B0502020202020204" pitchFamily="34" charset="0"/>
                <a:cs typeface="Courier New" panose="02070309020205020404" pitchFamily="49" charset="0"/>
              </a:rPr>
              <a:t>for Children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DC31F09D-C406-0C2B-1E7C-9EF54DC73584}"/>
              </a:ext>
            </a:extLst>
          </p:cNvPr>
          <p:cNvSpPr txBox="1"/>
          <p:nvPr/>
        </p:nvSpPr>
        <p:spPr>
          <a:xfrm rot="21322634">
            <a:off x="6847335" y="6195869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MARKER FELT WIDE" panose="02000400000000000000" pitchFamily="2" charset="77"/>
                <a:cs typeface="Arial Narrow" panose="020B0604020202020204" pitchFamily="34" charset="0"/>
              </a:rPr>
              <a:t>with kindness!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E82A592-8961-1163-715F-58181ED8A09D}"/>
              </a:ext>
            </a:extLst>
          </p:cNvPr>
          <p:cNvSpPr txBox="1"/>
          <p:nvPr/>
        </p:nvSpPr>
        <p:spPr>
          <a:xfrm>
            <a:off x="6228959" y="385590"/>
            <a:ext cx="4572000" cy="6145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D1B31"/>
              </a:buClr>
              <a:buSzPts val="2400"/>
              <a:buNone/>
            </a:pPr>
            <a:r>
              <a:rPr lang="en-US" sz="1800" b="1" dirty="0">
                <a:solidFill>
                  <a:schemeClr val="bg1"/>
                </a:solidFill>
              </a:rPr>
              <a:t>Dr. Carol Montague-Davis</a:t>
            </a:r>
            <a:endParaRPr lang="en-US" sz="3200" dirty="0">
              <a:solidFill>
                <a:schemeClr val="bg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1600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Interim Superintendent </a:t>
            </a:r>
          </a:p>
        </p:txBody>
      </p:sp>
    </p:spTree>
    <p:extLst>
      <p:ext uri="{BB962C8B-B14F-4D97-AF65-F5344CB8AC3E}">
        <p14:creationId xmlns:p14="http://schemas.microsoft.com/office/powerpoint/2010/main" val="30976050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xmlns="" id="{A8384FB5-9ADC-4DDC-881B-597D56F5B1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xmlns="" id="{1199E1B1-A8C0-4FE8-A5A8-1CB41D69F85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xmlns="" id="{84A8DE83-DE75-4B41-9DB4-A7EC0B0DEC0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6096642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A7009A0A-BEF5-4EAC-AF15-E4F9F002E23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-2" y="-1"/>
            <a:ext cx="9144001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4784" y="248038"/>
            <a:ext cx="8282836" cy="1159200"/>
          </a:xfrm>
        </p:spPr>
        <p:txBody>
          <a:bodyPr anchor="ctr">
            <a:noAutofit/>
          </a:bodyPr>
          <a:lstStyle/>
          <a:p>
            <a:pPr algn="l">
              <a:defRPr sz="5760">
                <a:solidFill>
                  <a:srgbClr val="134B83"/>
                </a:solidFill>
              </a:defRPr>
            </a:pPr>
            <a:r>
              <a:rPr lang="en-US" sz="3600" dirty="0">
                <a:solidFill>
                  <a:srgbClr val="FFFFFF"/>
                </a:solidFill>
              </a:rPr>
              <a:t>Contents</a:t>
            </a:r>
          </a:p>
        </p:txBody>
      </p:sp>
      <p:pic>
        <p:nvPicPr>
          <p:cNvPr id="4" name="Picture 3" descr="Recreated Logo White Circle No 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204" y="5615840"/>
            <a:ext cx="1102359" cy="110235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D7F7575D-319A-3529-3A88-676A65015627}"/>
              </a:ext>
            </a:extLst>
          </p:cNvPr>
          <p:cNvSpPr txBox="1"/>
          <p:nvPr/>
        </p:nvSpPr>
        <p:spPr>
          <a:xfrm>
            <a:off x="6273033" y="5760626"/>
            <a:ext cx="1581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latin typeface="Century Gothic" panose="020B0502020202020204" pitchFamily="34" charset="0"/>
                <a:cs typeface="Courier New" panose="02070309020205020404" pitchFamily="49" charset="0"/>
              </a:rPr>
              <a:t>CHAMPIONS</a:t>
            </a:r>
          </a:p>
          <a:p>
            <a:pPr algn="r"/>
            <a:r>
              <a:rPr lang="en-US" dirty="0">
                <a:latin typeface="Century Gothic" panose="020B0502020202020204" pitchFamily="34" charset="0"/>
                <a:cs typeface="Courier New" panose="02070309020205020404" pitchFamily="49" charset="0"/>
              </a:rPr>
              <a:t>for Children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703C94FF-D317-BF3B-91E6-83C7C157430E}"/>
              </a:ext>
            </a:extLst>
          </p:cNvPr>
          <p:cNvSpPr txBox="1"/>
          <p:nvPr/>
        </p:nvSpPr>
        <p:spPr>
          <a:xfrm>
            <a:off x="297455" y="1740665"/>
            <a:ext cx="8384906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Celebrations for Warren County Schools School Year 2023-2024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Overview of School Performance Grades (SPG)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School Performance Grades and Designations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End of Grade (EOG) Data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Reading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Math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Science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End of Course (EOC) Data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ACT and </a:t>
            </a:r>
            <a:r>
              <a:rPr lang="en-US" sz="2400" dirty="0" err="1"/>
              <a:t>WorkKeys</a:t>
            </a:r>
            <a:r>
              <a:rPr lang="en-US" sz="2400" dirty="0"/>
              <a:t> Data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Graduation Rates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Areas of Focus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Initiatives for Improvement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Questions</a:t>
            </a:r>
          </a:p>
          <a:p>
            <a:pPr lvl="1"/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A835EBF7-4D6D-AF02-E654-6E2DA5789A0A}"/>
              </a:ext>
            </a:extLst>
          </p:cNvPr>
          <p:cNvSpPr/>
          <p:nvPr/>
        </p:nvSpPr>
        <p:spPr>
          <a:xfrm>
            <a:off x="533631" y="6304131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F2020AE1-6BCA-F7B0-9ECE-3CF4993DFA3B}"/>
              </a:ext>
            </a:extLst>
          </p:cNvPr>
          <p:cNvSpPr/>
          <p:nvPr/>
        </p:nvSpPr>
        <p:spPr>
          <a:xfrm>
            <a:off x="672825" y="6304130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D40899FD-6034-95EF-550B-4FE73ED281A0}"/>
              </a:ext>
            </a:extLst>
          </p:cNvPr>
          <p:cNvSpPr/>
          <p:nvPr/>
        </p:nvSpPr>
        <p:spPr>
          <a:xfrm>
            <a:off x="823068" y="6304129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B2FA2840-DA4F-06C3-0F7E-46975E38BFC6}"/>
              </a:ext>
            </a:extLst>
          </p:cNvPr>
          <p:cNvSpPr txBox="1"/>
          <p:nvPr/>
        </p:nvSpPr>
        <p:spPr>
          <a:xfrm>
            <a:off x="187048" y="6386356"/>
            <a:ext cx="394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56AA3017-686D-BC47-86FA-AAA53FDE874D}" type="slidenum">
              <a:rPr lang="en-US" sz="1400" smtClean="0"/>
              <a:t>2</a:t>
            </a:fld>
            <a:r>
              <a:rPr lang="en-US" sz="2000" dirty="0"/>
              <a:t>|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C14A627-8645-CA0F-D356-58D88A6DCFB5}"/>
              </a:ext>
            </a:extLst>
          </p:cNvPr>
          <p:cNvSpPr txBox="1"/>
          <p:nvPr/>
        </p:nvSpPr>
        <p:spPr>
          <a:xfrm rot="21322634">
            <a:off x="6196733" y="6362077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134B83"/>
                </a:solidFill>
                <a:latin typeface="MARKER FELT WIDE" panose="02000400000000000000" pitchFamily="2" charset="77"/>
                <a:cs typeface="Arial Narrow" panose="020B0604020202020204" pitchFamily="34" charset="0"/>
              </a:rPr>
              <a:t>with kindness!</a:t>
            </a:r>
          </a:p>
        </p:txBody>
      </p:sp>
    </p:spTree>
    <p:extLst>
      <p:ext uri="{BB962C8B-B14F-4D97-AF65-F5344CB8AC3E}">
        <p14:creationId xmlns:p14="http://schemas.microsoft.com/office/powerpoint/2010/main" val="1191965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xmlns="" id="{A8384FB5-9ADC-4DDC-881B-597D56F5B1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xmlns="" id="{1199E1B1-A8C0-4FE8-A5A8-1CB41D69F85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xmlns="" id="{84A8DE83-DE75-4B41-9DB4-A7EC0B0DEC0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6096642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A7009A0A-BEF5-4EAC-AF15-E4F9F002E23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-2" y="-1"/>
            <a:ext cx="9144001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4784" y="248038"/>
            <a:ext cx="8282836" cy="1159200"/>
          </a:xfrm>
        </p:spPr>
        <p:txBody>
          <a:bodyPr anchor="ctr">
            <a:noAutofit/>
          </a:bodyPr>
          <a:lstStyle/>
          <a:p>
            <a:pPr algn="l">
              <a:defRPr sz="5760">
                <a:solidFill>
                  <a:srgbClr val="134B83"/>
                </a:solidFill>
              </a:defRPr>
            </a:pPr>
            <a:r>
              <a:rPr lang="en-US" sz="3600" dirty="0">
                <a:solidFill>
                  <a:srgbClr val="FFFFFF"/>
                </a:solidFill>
              </a:rPr>
              <a:t>Celebrations</a:t>
            </a:r>
          </a:p>
        </p:txBody>
      </p:sp>
      <p:pic>
        <p:nvPicPr>
          <p:cNvPr id="4" name="Picture 3" descr="Recreated Logo White Circle No 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204" y="5615840"/>
            <a:ext cx="1102359" cy="110235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D7F7575D-319A-3529-3A88-676A65015627}"/>
              </a:ext>
            </a:extLst>
          </p:cNvPr>
          <p:cNvSpPr txBox="1"/>
          <p:nvPr/>
        </p:nvSpPr>
        <p:spPr>
          <a:xfrm>
            <a:off x="6273033" y="5760626"/>
            <a:ext cx="1581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latin typeface="Century Gothic" panose="020B0502020202020204" pitchFamily="34" charset="0"/>
                <a:cs typeface="Courier New" panose="02070309020205020404" pitchFamily="49" charset="0"/>
              </a:rPr>
              <a:t>CHAMPIONS</a:t>
            </a:r>
          </a:p>
          <a:p>
            <a:pPr algn="r"/>
            <a:r>
              <a:rPr lang="en-US" dirty="0">
                <a:latin typeface="Century Gothic" panose="020B0502020202020204" pitchFamily="34" charset="0"/>
                <a:cs typeface="Courier New" panose="02070309020205020404" pitchFamily="49" charset="0"/>
              </a:rPr>
              <a:t>for Children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703C94FF-D317-BF3B-91E6-83C7C157430E}"/>
              </a:ext>
            </a:extLst>
          </p:cNvPr>
          <p:cNvSpPr txBox="1"/>
          <p:nvPr/>
        </p:nvSpPr>
        <p:spPr>
          <a:xfrm>
            <a:off x="297455" y="1890271"/>
            <a:ext cx="8384906" cy="4262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Warren Early College High School (WECHS) maintained an “A” School Performance Grade (SPG) for the second year in a row </a:t>
            </a:r>
            <a:r>
              <a:rPr lang="en-US" sz="2400" b="1" dirty="0"/>
              <a:t>and</a:t>
            </a:r>
            <a:r>
              <a:rPr lang="en-US" sz="2400" dirty="0"/>
              <a:t> exceeded growth.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1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Warren County High School (WCHS) met growth, improved its overall student performance score and maintained a School Performance Grade (SPG) of D.</a:t>
            </a:r>
          </a:p>
          <a:p>
            <a:endParaRPr lang="en-US" sz="1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Warren County High School had a 78% cohort graduation rate (CGR)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A835EBF7-4D6D-AF02-E654-6E2DA5789A0A}"/>
              </a:ext>
            </a:extLst>
          </p:cNvPr>
          <p:cNvSpPr/>
          <p:nvPr/>
        </p:nvSpPr>
        <p:spPr>
          <a:xfrm>
            <a:off x="533631" y="6304131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F2020AE1-6BCA-F7B0-9ECE-3CF4993DFA3B}"/>
              </a:ext>
            </a:extLst>
          </p:cNvPr>
          <p:cNvSpPr/>
          <p:nvPr/>
        </p:nvSpPr>
        <p:spPr>
          <a:xfrm>
            <a:off x="672825" y="6304130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D40899FD-6034-95EF-550B-4FE73ED281A0}"/>
              </a:ext>
            </a:extLst>
          </p:cNvPr>
          <p:cNvSpPr/>
          <p:nvPr/>
        </p:nvSpPr>
        <p:spPr>
          <a:xfrm>
            <a:off x="823068" y="6304129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B2FA2840-DA4F-06C3-0F7E-46975E38BFC6}"/>
              </a:ext>
            </a:extLst>
          </p:cNvPr>
          <p:cNvSpPr txBox="1"/>
          <p:nvPr/>
        </p:nvSpPr>
        <p:spPr>
          <a:xfrm>
            <a:off x="187048" y="6386356"/>
            <a:ext cx="394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56AA3017-686D-BC47-86FA-AAA53FDE874D}" type="slidenum">
              <a:rPr lang="en-US" sz="1400" smtClean="0"/>
              <a:t>3</a:t>
            </a:fld>
            <a:r>
              <a:rPr lang="en-US" sz="2000" dirty="0"/>
              <a:t>|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C14A627-8645-CA0F-D356-58D88A6DCFB5}"/>
              </a:ext>
            </a:extLst>
          </p:cNvPr>
          <p:cNvSpPr txBox="1"/>
          <p:nvPr/>
        </p:nvSpPr>
        <p:spPr>
          <a:xfrm rot="21322634">
            <a:off x="6196733" y="6362077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134B83"/>
                </a:solidFill>
                <a:latin typeface="MARKER FELT WIDE" panose="02000400000000000000" pitchFamily="2" charset="77"/>
                <a:cs typeface="Arial Narrow" panose="020B0604020202020204" pitchFamily="34" charset="0"/>
              </a:rPr>
              <a:t>with kindness!</a:t>
            </a:r>
          </a:p>
        </p:txBody>
      </p:sp>
    </p:spTree>
    <p:extLst>
      <p:ext uri="{BB962C8B-B14F-4D97-AF65-F5344CB8AC3E}">
        <p14:creationId xmlns:p14="http://schemas.microsoft.com/office/powerpoint/2010/main" val="225499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xmlns="" id="{A8384FB5-9ADC-4DDC-881B-597D56F5B1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xmlns="" id="{1199E1B1-A8C0-4FE8-A5A8-1CB41D69F85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xmlns="" id="{84A8DE83-DE75-4B41-9DB4-A7EC0B0DEC0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6096642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A7009A0A-BEF5-4EAC-AF15-E4F9F002E23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-2" y="-1"/>
            <a:ext cx="9144001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4784" y="248038"/>
            <a:ext cx="8282836" cy="1159200"/>
          </a:xfrm>
        </p:spPr>
        <p:txBody>
          <a:bodyPr anchor="ctr">
            <a:noAutofit/>
          </a:bodyPr>
          <a:lstStyle/>
          <a:p>
            <a:pPr algn="l">
              <a:defRPr sz="5760">
                <a:solidFill>
                  <a:srgbClr val="134B83"/>
                </a:solidFill>
              </a:defRPr>
            </a:pPr>
            <a:r>
              <a:rPr lang="en-US" sz="3600" dirty="0">
                <a:solidFill>
                  <a:srgbClr val="FFFFFF"/>
                </a:solidFill>
              </a:rPr>
              <a:t>Celebrations (continued)</a:t>
            </a:r>
          </a:p>
        </p:txBody>
      </p:sp>
      <p:pic>
        <p:nvPicPr>
          <p:cNvPr id="4" name="Picture 3" descr="Recreated Logo White Circle No 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204" y="5615840"/>
            <a:ext cx="1102359" cy="110235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D7F7575D-319A-3529-3A88-676A65015627}"/>
              </a:ext>
            </a:extLst>
          </p:cNvPr>
          <p:cNvSpPr txBox="1"/>
          <p:nvPr/>
        </p:nvSpPr>
        <p:spPr>
          <a:xfrm>
            <a:off x="6273033" y="5760626"/>
            <a:ext cx="1581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latin typeface="Century Gothic" panose="020B0502020202020204" pitchFamily="34" charset="0"/>
                <a:cs typeface="Courier New" panose="02070309020205020404" pitchFamily="49" charset="0"/>
              </a:rPr>
              <a:t>CHAMPIONS</a:t>
            </a:r>
          </a:p>
          <a:p>
            <a:pPr algn="r"/>
            <a:r>
              <a:rPr lang="en-US" dirty="0">
                <a:latin typeface="Century Gothic" panose="020B0502020202020204" pitchFamily="34" charset="0"/>
                <a:cs typeface="Courier New" panose="02070309020205020404" pitchFamily="49" charset="0"/>
              </a:rPr>
              <a:t>for Children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703C94FF-D317-BF3B-91E6-83C7C157430E}"/>
              </a:ext>
            </a:extLst>
          </p:cNvPr>
          <p:cNvSpPr txBox="1"/>
          <p:nvPr/>
        </p:nvSpPr>
        <p:spPr>
          <a:xfrm>
            <a:off x="297455" y="1700657"/>
            <a:ext cx="838490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Warren County Schools showed an increase in grade level proficiency in the following math courses: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Grade 4 math: 10.8 % increase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Grade 5 math: 11% increase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Grade 7 math: 8.3% increase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NC Math III: 16.5% increase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A835EBF7-4D6D-AF02-E654-6E2DA5789A0A}"/>
              </a:ext>
            </a:extLst>
          </p:cNvPr>
          <p:cNvSpPr/>
          <p:nvPr/>
        </p:nvSpPr>
        <p:spPr>
          <a:xfrm>
            <a:off x="533631" y="6304131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F2020AE1-6BCA-F7B0-9ECE-3CF4993DFA3B}"/>
              </a:ext>
            </a:extLst>
          </p:cNvPr>
          <p:cNvSpPr/>
          <p:nvPr/>
        </p:nvSpPr>
        <p:spPr>
          <a:xfrm>
            <a:off x="672825" y="6304130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D40899FD-6034-95EF-550B-4FE73ED281A0}"/>
              </a:ext>
            </a:extLst>
          </p:cNvPr>
          <p:cNvSpPr/>
          <p:nvPr/>
        </p:nvSpPr>
        <p:spPr>
          <a:xfrm>
            <a:off x="823068" y="6304129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B2FA2840-DA4F-06C3-0F7E-46975E38BFC6}"/>
              </a:ext>
            </a:extLst>
          </p:cNvPr>
          <p:cNvSpPr txBox="1"/>
          <p:nvPr/>
        </p:nvSpPr>
        <p:spPr>
          <a:xfrm>
            <a:off x="187048" y="6386356"/>
            <a:ext cx="394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56AA3017-686D-BC47-86FA-AAA53FDE874D}" type="slidenum">
              <a:rPr lang="en-US" sz="1400" smtClean="0"/>
              <a:t>4</a:t>
            </a:fld>
            <a:r>
              <a:rPr lang="en-US" sz="2000" dirty="0"/>
              <a:t>|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C14A627-8645-CA0F-D356-58D88A6DCFB5}"/>
              </a:ext>
            </a:extLst>
          </p:cNvPr>
          <p:cNvSpPr txBox="1"/>
          <p:nvPr/>
        </p:nvSpPr>
        <p:spPr>
          <a:xfrm rot="21322634">
            <a:off x="6196733" y="6362077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134B83"/>
                </a:solidFill>
                <a:latin typeface="MARKER FELT WIDE" panose="02000400000000000000" pitchFamily="2" charset="77"/>
                <a:cs typeface="Arial Narrow" panose="020B0604020202020204" pitchFamily="34" charset="0"/>
              </a:rPr>
              <a:t>with kindness!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83D1B1BA-9B6E-4860-AEE4-41F2280AEA34}"/>
              </a:ext>
            </a:extLst>
          </p:cNvPr>
          <p:cNvSpPr/>
          <p:nvPr/>
        </p:nvSpPr>
        <p:spPr>
          <a:xfrm>
            <a:off x="384378" y="3676691"/>
            <a:ext cx="7796148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</a:rPr>
              <a:t>Warren County Schools (WCS) grade 5 science grade level proficiency increased by 15.6 percentage points.</a:t>
            </a:r>
          </a:p>
          <a:p>
            <a:pPr lvl="0"/>
            <a:endParaRPr lang="en-US" sz="1000" dirty="0">
              <a:solidFill>
                <a:prstClr val="black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</a:rPr>
              <a:t>Vaughan Elementary School (VES) Grade 5 Science soared to 73.7% grade level proficient (GLP) from 38.4% GLP</a:t>
            </a:r>
          </a:p>
        </p:txBody>
      </p:sp>
    </p:spTree>
    <p:extLst>
      <p:ext uri="{BB962C8B-B14F-4D97-AF65-F5344CB8AC3E}">
        <p14:creationId xmlns:p14="http://schemas.microsoft.com/office/powerpoint/2010/main" val="4150895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xmlns="" id="{A8384FB5-9ADC-4DDC-881B-597D56F5B1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xmlns="" id="{1199E1B1-A8C0-4FE8-A5A8-1CB41D69F85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xmlns="" id="{84A8DE83-DE75-4B41-9DB4-A7EC0B0DEC0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6096642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A7009A0A-BEF5-4EAC-AF15-E4F9F002E23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-2" y="-1"/>
            <a:ext cx="9144001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4784" y="248038"/>
            <a:ext cx="8282836" cy="1159200"/>
          </a:xfrm>
        </p:spPr>
        <p:txBody>
          <a:bodyPr anchor="ctr">
            <a:noAutofit/>
          </a:bodyPr>
          <a:lstStyle/>
          <a:p>
            <a:pPr algn="l">
              <a:defRPr sz="5760">
                <a:solidFill>
                  <a:srgbClr val="134B83"/>
                </a:solidFill>
              </a:defRPr>
            </a:pPr>
            <a:r>
              <a:rPr lang="en-US" sz="3600" dirty="0">
                <a:solidFill>
                  <a:srgbClr val="FFFFFF"/>
                </a:solidFill>
              </a:rPr>
              <a:t>Overview of School Performance Grades </a:t>
            </a:r>
          </a:p>
        </p:txBody>
      </p:sp>
      <p:pic>
        <p:nvPicPr>
          <p:cNvPr id="4" name="Picture 3" descr="Recreated Logo White Circle No 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204" y="5615840"/>
            <a:ext cx="1102359" cy="110235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D7F7575D-319A-3529-3A88-676A65015627}"/>
              </a:ext>
            </a:extLst>
          </p:cNvPr>
          <p:cNvSpPr txBox="1"/>
          <p:nvPr/>
        </p:nvSpPr>
        <p:spPr>
          <a:xfrm>
            <a:off x="6273033" y="5760626"/>
            <a:ext cx="1581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latin typeface="Century Gothic" panose="020B0502020202020204" pitchFamily="34" charset="0"/>
                <a:cs typeface="Courier New" panose="02070309020205020404" pitchFamily="49" charset="0"/>
              </a:rPr>
              <a:t>CHAMPIONS</a:t>
            </a:r>
          </a:p>
          <a:p>
            <a:pPr algn="r"/>
            <a:r>
              <a:rPr lang="en-US" dirty="0">
                <a:latin typeface="Century Gothic" panose="020B0502020202020204" pitchFamily="34" charset="0"/>
                <a:cs typeface="Courier New" panose="02070309020205020404" pitchFamily="49" charset="0"/>
              </a:rPr>
              <a:t>for Children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703C94FF-D317-BF3B-91E6-83C7C157430E}"/>
              </a:ext>
            </a:extLst>
          </p:cNvPr>
          <p:cNvSpPr txBox="1"/>
          <p:nvPr/>
        </p:nvSpPr>
        <p:spPr>
          <a:xfrm>
            <a:off x="297455" y="1740665"/>
            <a:ext cx="8384906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North Carolina administers the statewide tests listed below: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End of Grade (EOG) Reading Grades 3-8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End of Grade (EOG) Math Grades 3-8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End of Grade (EOG) Science Grades 5 &amp; 8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End of Course (EOC) NC Math I, NC Math III, English II, and Biology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School Performance Grades are based on two components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Achievement: 80%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Growth:  20%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The achievement and growth are added together to get a school performance grade based on a 15 point scale.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A:  85-100		B:  70-84		C:  55-69		D:  40-54		F:  Less than 40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A835EBF7-4D6D-AF02-E654-6E2DA5789A0A}"/>
              </a:ext>
            </a:extLst>
          </p:cNvPr>
          <p:cNvSpPr/>
          <p:nvPr/>
        </p:nvSpPr>
        <p:spPr>
          <a:xfrm>
            <a:off x="533631" y="6304131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F2020AE1-6BCA-F7B0-9ECE-3CF4993DFA3B}"/>
              </a:ext>
            </a:extLst>
          </p:cNvPr>
          <p:cNvSpPr/>
          <p:nvPr/>
        </p:nvSpPr>
        <p:spPr>
          <a:xfrm>
            <a:off x="672825" y="6304130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D40899FD-6034-95EF-550B-4FE73ED281A0}"/>
              </a:ext>
            </a:extLst>
          </p:cNvPr>
          <p:cNvSpPr/>
          <p:nvPr/>
        </p:nvSpPr>
        <p:spPr>
          <a:xfrm>
            <a:off x="823068" y="6304129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B2FA2840-DA4F-06C3-0F7E-46975E38BFC6}"/>
              </a:ext>
            </a:extLst>
          </p:cNvPr>
          <p:cNvSpPr txBox="1"/>
          <p:nvPr/>
        </p:nvSpPr>
        <p:spPr>
          <a:xfrm>
            <a:off x="187048" y="6386356"/>
            <a:ext cx="394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56AA3017-686D-BC47-86FA-AAA53FDE874D}" type="slidenum">
              <a:rPr lang="en-US" sz="1400" smtClean="0"/>
              <a:t>5</a:t>
            </a:fld>
            <a:r>
              <a:rPr lang="en-US" sz="2000" dirty="0"/>
              <a:t>|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C14A627-8645-CA0F-D356-58D88A6DCFB5}"/>
              </a:ext>
            </a:extLst>
          </p:cNvPr>
          <p:cNvSpPr txBox="1"/>
          <p:nvPr/>
        </p:nvSpPr>
        <p:spPr>
          <a:xfrm rot="21322634">
            <a:off x="6196733" y="6362077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134B83"/>
                </a:solidFill>
                <a:latin typeface="MARKER FELT WIDE" panose="02000400000000000000" pitchFamily="2" charset="77"/>
                <a:cs typeface="Arial Narrow" panose="020B0604020202020204" pitchFamily="34" charset="0"/>
              </a:rPr>
              <a:t>with kindness!</a:t>
            </a:r>
          </a:p>
        </p:txBody>
      </p:sp>
    </p:spTree>
    <p:extLst>
      <p:ext uri="{BB962C8B-B14F-4D97-AF65-F5344CB8AC3E}">
        <p14:creationId xmlns:p14="http://schemas.microsoft.com/office/powerpoint/2010/main" val="1585005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xmlns="" id="{A8384FB5-9ADC-4DDC-881B-597D56F5B1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xmlns="" id="{1199E1B1-A8C0-4FE8-A5A8-1CB41D69F85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xmlns="" id="{84A8DE83-DE75-4B41-9DB4-A7EC0B0DEC0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6096642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A7009A0A-BEF5-4EAC-AF15-E4F9F002E23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-2" y="-1"/>
            <a:ext cx="9144001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0580" y="316827"/>
            <a:ext cx="8282836" cy="1349947"/>
          </a:xfrm>
        </p:spPr>
        <p:txBody>
          <a:bodyPr anchor="ctr">
            <a:noAutofit/>
          </a:bodyPr>
          <a:lstStyle/>
          <a:p>
            <a:pPr algn="l">
              <a:defRPr sz="5760">
                <a:solidFill>
                  <a:srgbClr val="134B83"/>
                </a:solidFill>
              </a:defRPr>
            </a:pPr>
            <a:r>
              <a:rPr lang="en-US" sz="3600" dirty="0">
                <a:solidFill>
                  <a:srgbClr val="FFFFFF"/>
                </a:solidFill>
              </a:rPr>
              <a:t/>
            </a:r>
            <a:br>
              <a:rPr lang="en-US" sz="3600" dirty="0">
                <a:solidFill>
                  <a:srgbClr val="FFFFFF"/>
                </a:solidFill>
              </a:rPr>
            </a:br>
            <a:r>
              <a:rPr lang="en-US" sz="3600" dirty="0">
                <a:solidFill>
                  <a:srgbClr val="FFFFFF"/>
                </a:solidFill>
              </a:rPr>
              <a:t>WCS School Performance Grades and Designations School Year 2023-2024</a:t>
            </a:r>
            <a:br>
              <a:rPr lang="en-US" sz="3600" dirty="0">
                <a:solidFill>
                  <a:srgbClr val="FFFFFF"/>
                </a:solidFill>
              </a:rPr>
            </a:br>
            <a:r>
              <a:rPr lang="en-US" sz="3600" dirty="0">
                <a:solidFill>
                  <a:srgbClr val="FFFFFF"/>
                </a:solidFill>
              </a:rPr>
              <a:t/>
            </a:r>
            <a:br>
              <a:rPr lang="en-US" sz="3600" dirty="0">
                <a:solidFill>
                  <a:srgbClr val="FFFFFF"/>
                </a:solidFill>
              </a:rPr>
            </a:br>
            <a:endParaRPr lang="en-US" sz="3600" dirty="0">
              <a:solidFill>
                <a:srgbClr val="FFFFFF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D7F7575D-319A-3529-3A88-676A65015627}"/>
              </a:ext>
            </a:extLst>
          </p:cNvPr>
          <p:cNvSpPr txBox="1"/>
          <p:nvPr/>
        </p:nvSpPr>
        <p:spPr>
          <a:xfrm>
            <a:off x="6273033" y="5760626"/>
            <a:ext cx="1581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latin typeface="Century Gothic" panose="020B0502020202020204" pitchFamily="34" charset="0"/>
                <a:cs typeface="Courier New" panose="02070309020205020404" pitchFamily="49" charset="0"/>
              </a:rPr>
              <a:t>CHAMPIONS</a:t>
            </a:r>
          </a:p>
          <a:p>
            <a:pPr algn="r"/>
            <a:r>
              <a:rPr lang="en-US" dirty="0">
                <a:latin typeface="Century Gothic" panose="020B0502020202020204" pitchFamily="34" charset="0"/>
                <a:cs typeface="Courier New" panose="02070309020205020404" pitchFamily="49" charset="0"/>
              </a:rPr>
              <a:t>for Children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A835EBF7-4D6D-AF02-E654-6E2DA5789A0A}"/>
              </a:ext>
            </a:extLst>
          </p:cNvPr>
          <p:cNvSpPr/>
          <p:nvPr/>
        </p:nvSpPr>
        <p:spPr>
          <a:xfrm>
            <a:off x="533631" y="6304131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F2020AE1-6BCA-F7B0-9ECE-3CF4993DFA3B}"/>
              </a:ext>
            </a:extLst>
          </p:cNvPr>
          <p:cNvSpPr/>
          <p:nvPr/>
        </p:nvSpPr>
        <p:spPr>
          <a:xfrm>
            <a:off x="672825" y="6304130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D40899FD-6034-95EF-550B-4FE73ED281A0}"/>
              </a:ext>
            </a:extLst>
          </p:cNvPr>
          <p:cNvSpPr/>
          <p:nvPr/>
        </p:nvSpPr>
        <p:spPr>
          <a:xfrm>
            <a:off x="823068" y="6304129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B2FA2840-DA4F-06C3-0F7E-46975E38BFC6}"/>
              </a:ext>
            </a:extLst>
          </p:cNvPr>
          <p:cNvSpPr txBox="1"/>
          <p:nvPr/>
        </p:nvSpPr>
        <p:spPr>
          <a:xfrm>
            <a:off x="187048" y="6386356"/>
            <a:ext cx="394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56AA3017-686D-BC47-86FA-AAA53FDE874D}" type="slidenum">
              <a:rPr lang="en-US" sz="1400" smtClean="0"/>
              <a:t>6</a:t>
            </a:fld>
            <a:r>
              <a:rPr lang="en-US" sz="2000" dirty="0"/>
              <a:t>|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C14A627-8645-CA0F-D356-58D88A6DCFB5}"/>
              </a:ext>
            </a:extLst>
          </p:cNvPr>
          <p:cNvSpPr txBox="1"/>
          <p:nvPr/>
        </p:nvSpPr>
        <p:spPr>
          <a:xfrm rot="21322634">
            <a:off x="6196733" y="6362077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134B83"/>
                </a:solidFill>
                <a:latin typeface="MARKER FELT WIDE" panose="02000400000000000000" pitchFamily="2" charset="77"/>
                <a:cs typeface="Arial Narrow" panose="020B0604020202020204" pitchFamily="34" charset="0"/>
              </a:rPr>
              <a:t>with kindness!</a:t>
            </a:r>
          </a:p>
        </p:txBody>
      </p: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xmlns="" id="{97555A0C-F768-4642-A0E0-DF084D483E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4373449"/>
              </p:ext>
            </p:extLst>
          </p:nvPr>
        </p:nvGraphicFramePr>
        <p:xfrm>
          <a:off x="384378" y="1603678"/>
          <a:ext cx="8201996" cy="4064484"/>
        </p:xfrm>
        <a:graphic>
          <a:graphicData uri="http://schemas.openxmlformats.org/drawingml/2006/table">
            <a:tbl>
              <a:tblPr firstRow="1" bandRow="1"/>
              <a:tblGrid>
                <a:gridCol w="135939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5975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7246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065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852606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35126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816515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School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Performance Composite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SPG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Growth Status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State Designations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Federal Designations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27133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Mariam  Boyd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Not Met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Low Performing (LP)</a:t>
                      </a:r>
                    </a:p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Continually LP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CSI-Low Performing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27133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Northside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Not Met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Low Performing (LP)</a:t>
                      </a:r>
                    </a:p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Continually LP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TSI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27133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Vaughan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Not Met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Low Performing (LP)</a:t>
                      </a:r>
                    </a:p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Continually LP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None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27133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WCMS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Not Met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Low Performing (LP)</a:t>
                      </a:r>
                    </a:p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Continually LP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TSI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27133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WCHS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Low Performing (LP)</a:t>
                      </a:r>
                    </a:p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Continually LP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CSI-Low Graduation Rate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06152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WECHS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Exceeded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None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None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0615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WCS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N/A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N/A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N/A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Low Performing  District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None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77126886"/>
                  </a:ext>
                </a:extLst>
              </a:tr>
            </a:tbl>
          </a:graphicData>
        </a:graphic>
      </p:graphicFrame>
      <p:pic>
        <p:nvPicPr>
          <p:cNvPr id="4" name="Picture 3" descr="Recreated Logo White Circle No Backgroun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2204" y="5615840"/>
            <a:ext cx="1102359" cy="110235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88E4FE68-0A27-4AB6-9029-2783892ED928}"/>
              </a:ext>
            </a:extLst>
          </p:cNvPr>
          <p:cNvSpPr txBox="1"/>
          <p:nvPr/>
        </p:nvSpPr>
        <p:spPr>
          <a:xfrm>
            <a:off x="305024" y="5677370"/>
            <a:ext cx="52284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CSI:  Comprehensive Support and Improvement</a:t>
            </a:r>
          </a:p>
          <a:p>
            <a:r>
              <a:rPr lang="en-US" sz="1600" dirty="0"/>
              <a:t>TS:  Targeted Support and Improvement</a:t>
            </a:r>
          </a:p>
        </p:txBody>
      </p:sp>
    </p:spTree>
    <p:extLst>
      <p:ext uri="{BB962C8B-B14F-4D97-AF65-F5344CB8AC3E}">
        <p14:creationId xmlns:p14="http://schemas.microsoft.com/office/powerpoint/2010/main" val="330472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xmlns="" id="{A8384FB5-9ADC-4DDC-881B-597D56F5B1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xmlns="" id="{1199E1B1-A8C0-4FE8-A5A8-1CB41D69F85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xmlns="" id="{84A8DE83-DE75-4B41-9DB4-A7EC0B0DEC0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6096642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A7009A0A-BEF5-4EAC-AF15-E4F9F002E23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-2" y="-1"/>
            <a:ext cx="9144001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4784" y="248038"/>
            <a:ext cx="8282836" cy="1159200"/>
          </a:xfrm>
        </p:spPr>
        <p:txBody>
          <a:bodyPr anchor="ctr">
            <a:noAutofit/>
          </a:bodyPr>
          <a:lstStyle/>
          <a:p>
            <a:pPr algn="l">
              <a:defRPr sz="5760">
                <a:solidFill>
                  <a:srgbClr val="134B83"/>
                </a:solidFill>
              </a:defRPr>
            </a:pPr>
            <a:r>
              <a:rPr lang="en-US" sz="3600" dirty="0">
                <a:solidFill>
                  <a:srgbClr val="FFFFFF"/>
                </a:solidFill>
              </a:rPr>
              <a:t>WCS End of Grade (EOG) Reading</a:t>
            </a:r>
          </a:p>
        </p:txBody>
      </p:sp>
      <p:pic>
        <p:nvPicPr>
          <p:cNvPr id="4" name="Picture 3" descr="Recreated Logo White Circle No 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204" y="5615840"/>
            <a:ext cx="1102359" cy="110235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0341A015-D84D-EA49-A50B-CFA08EC3C9FB}"/>
              </a:ext>
            </a:extLst>
          </p:cNvPr>
          <p:cNvSpPr/>
          <p:nvPr/>
        </p:nvSpPr>
        <p:spPr>
          <a:xfrm>
            <a:off x="533631" y="6304131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AA3A31B8-E526-CABD-842B-5D3792DF9EEE}"/>
              </a:ext>
            </a:extLst>
          </p:cNvPr>
          <p:cNvSpPr/>
          <p:nvPr/>
        </p:nvSpPr>
        <p:spPr>
          <a:xfrm>
            <a:off x="672825" y="6304130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A7A30A21-5919-A7CB-F9D4-654C7A0DC6E3}"/>
              </a:ext>
            </a:extLst>
          </p:cNvPr>
          <p:cNvSpPr/>
          <p:nvPr/>
        </p:nvSpPr>
        <p:spPr>
          <a:xfrm>
            <a:off x="823068" y="6304129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8BC9E8CD-7ED4-5A03-20C5-B3FFC67A11AC}"/>
              </a:ext>
            </a:extLst>
          </p:cNvPr>
          <p:cNvSpPr txBox="1"/>
          <p:nvPr/>
        </p:nvSpPr>
        <p:spPr>
          <a:xfrm>
            <a:off x="187048" y="6386356"/>
            <a:ext cx="394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56AA3017-686D-BC47-86FA-AAA53FDE874D}" type="slidenum">
              <a:rPr lang="en-US" sz="1400" smtClean="0"/>
              <a:t>7</a:t>
            </a:fld>
            <a:r>
              <a:rPr lang="en-US" sz="2000" dirty="0"/>
              <a:t>|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10DE26B9-FEE4-0C3B-5643-96E4EBABC4EF}"/>
              </a:ext>
            </a:extLst>
          </p:cNvPr>
          <p:cNvSpPr txBox="1"/>
          <p:nvPr/>
        </p:nvSpPr>
        <p:spPr>
          <a:xfrm>
            <a:off x="6273033" y="5760626"/>
            <a:ext cx="1581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latin typeface="Century Gothic" panose="020B0502020202020204" pitchFamily="34" charset="0"/>
                <a:cs typeface="Courier New" panose="02070309020205020404" pitchFamily="49" charset="0"/>
              </a:rPr>
              <a:t>CHAMPIONS</a:t>
            </a:r>
          </a:p>
          <a:p>
            <a:pPr algn="r"/>
            <a:r>
              <a:rPr lang="en-US" dirty="0">
                <a:latin typeface="Century Gothic" panose="020B0502020202020204" pitchFamily="34" charset="0"/>
                <a:cs typeface="Courier New" panose="02070309020205020404" pitchFamily="49" charset="0"/>
              </a:rPr>
              <a:t>for Children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952BE1DA-BFDE-C4DF-5CAA-C1F0194129B9}"/>
              </a:ext>
            </a:extLst>
          </p:cNvPr>
          <p:cNvSpPr txBox="1"/>
          <p:nvPr/>
        </p:nvSpPr>
        <p:spPr>
          <a:xfrm rot="21322634">
            <a:off x="6196733" y="6362077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134B83"/>
                </a:solidFill>
                <a:latin typeface="MARKER FELT WIDE" panose="02000400000000000000" pitchFamily="2" charset="77"/>
                <a:cs typeface="Arial Narrow" panose="020B0604020202020204" pitchFamily="34" charset="0"/>
              </a:rPr>
              <a:t>with kindness!</a:t>
            </a:r>
          </a:p>
        </p:txBody>
      </p:sp>
      <p:graphicFrame>
        <p:nvGraphicFramePr>
          <p:cNvPr id="18" name="Chart 17">
            <a:extLst>
              <a:ext uri="{FF2B5EF4-FFF2-40B4-BE49-F238E27FC236}">
                <a16:creationId xmlns:a16="http://schemas.microsoft.com/office/drawing/2014/main" xmlns="" id="{5D179923-9627-451A-B258-25AE282D5C1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10957339"/>
              </p:ext>
            </p:extLst>
          </p:nvPr>
        </p:nvGraphicFramePr>
        <p:xfrm>
          <a:off x="289437" y="1655276"/>
          <a:ext cx="8518183" cy="39589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28699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xmlns="" id="{A8384FB5-9ADC-4DDC-881B-597D56F5B1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xmlns="" id="{1199E1B1-A8C0-4FE8-A5A8-1CB41D69F85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xmlns="" id="{84A8DE83-DE75-4B41-9DB4-A7EC0B0DEC0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6096642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A7009A0A-BEF5-4EAC-AF15-E4F9F002E23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-2" y="-1"/>
            <a:ext cx="9144001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4784" y="248038"/>
            <a:ext cx="8282836" cy="1159200"/>
          </a:xfrm>
        </p:spPr>
        <p:txBody>
          <a:bodyPr anchor="ctr">
            <a:noAutofit/>
          </a:bodyPr>
          <a:lstStyle/>
          <a:p>
            <a:pPr algn="l">
              <a:defRPr sz="5760">
                <a:solidFill>
                  <a:srgbClr val="134B83"/>
                </a:solidFill>
              </a:defRPr>
            </a:pPr>
            <a:r>
              <a:rPr lang="en-US" sz="3600" dirty="0">
                <a:solidFill>
                  <a:srgbClr val="FFFFFF"/>
                </a:solidFill>
              </a:rPr>
              <a:t>WCS End of Grade (EOG) Math</a:t>
            </a:r>
          </a:p>
        </p:txBody>
      </p:sp>
      <p:pic>
        <p:nvPicPr>
          <p:cNvPr id="4" name="Picture 3" descr="Recreated Logo White Circle No 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204" y="5615840"/>
            <a:ext cx="1102359" cy="110235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0341A015-D84D-EA49-A50B-CFA08EC3C9FB}"/>
              </a:ext>
            </a:extLst>
          </p:cNvPr>
          <p:cNvSpPr/>
          <p:nvPr/>
        </p:nvSpPr>
        <p:spPr>
          <a:xfrm>
            <a:off x="533631" y="6304131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AA3A31B8-E526-CABD-842B-5D3792DF9EEE}"/>
              </a:ext>
            </a:extLst>
          </p:cNvPr>
          <p:cNvSpPr/>
          <p:nvPr/>
        </p:nvSpPr>
        <p:spPr>
          <a:xfrm>
            <a:off x="672825" y="6304130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A7A30A21-5919-A7CB-F9D4-654C7A0DC6E3}"/>
              </a:ext>
            </a:extLst>
          </p:cNvPr>
          <p:cNvSpPr/>
          <p:nvPr/>
        </p:nvSpPr>
        <p:spPr>
          <a:xfrm>
            <a:off x="823068" y="6304129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8BC9E8CD-7ED4-5A03-20C5-B3FFC67A11AC}"/>
              </a:ext>
            </a:extLst>
          </p:cNvPr>
          <p:cNvSpPr txBox="1"/>
          <p:nvPr/>
        </p:nvSpPr>
        <p:spPr>
          <a:xfrm>
            <a:off x="187048" y="6386356"/>
            <a:ext cx="394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56AA3017-686D-BC47-86FA-AAA53FDE874D}" type="slidenum">
              <a:rPr lang="en-US" sz="1400" smtClean="0"/>
              <a:t>8</a:t>
            </a:fld>
            <a:r>
              <a:rPr lang="en-US" sz="2000" dirty="0"/>
              <a:t>|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10DE26B9-FEE4-0C3B-5643-96E4EBABC4EF}"/>
              </a:ext>
            </a:extLst>
          </p:cNvPr>
          <p:cNvSpPr txBox="1"/>
          <p:nvPr/>
        </p:nvSpPr>
        <p:spPr>
          <a:xfrm>
            <a:off x="6273033" y="5760626"/>
            <a:ext cx="1581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latin typeface="Century Gothic" panose="020B0502020202020204" pitchFamily="34" charset="0"/>
                <a:cs typeface="Courier New" panose="02070309020205020404" pitchFamily="49" charset="0"/>
              </a:rPr>
              <a:t>CHAMPIONS</a:t>
            </a:r>
          </a:p>
          <a:p>
            <a:pPr algn="r"/>
            <a:r>
              <a:rPr lang="en-US" dirty="0">
                <a:latin typeface="Century Gothic" panose="020B0502020202020204" pitchFamily="34" charset="0"/>
                <a:cs typeface="Courier New" panose="02070309020205020404" pitchFamily="49" charset="0"/>
              </a:rPr>
              <a:t>for Children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952BE1DA-BFDE-C4DF-5CAA-C1F0194129B9}"/>
              </a:ext>
            </a:extLst>
          </p:cNvPr>
          <p:cNvSpPr txBox="1"/>
          <p:nvPr/>
        </p:nvSpPr>
        <p:spPr>
          <a:xfrm rot="21322634">
            <a:off x="6196733" y="6362077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134B83"/>
                </a:solidFill>
                <a:latin typeface="MARKER FELT WIDE" panose="02000400000000000000" pitchFamily="2" charset="77"/>
                <a:cs typeface="Arial Narrow" panose="020B0604020202020204" pitchFamily="34" charset="0"/>
              </a:rPr>
              <a:t>with kindness!</a:t>
            </a:r>
          </a:p>
        </p:txBody>
      </p:sp>
      <p:graphicFrame>
        <p:nvGraphicFramePr>
          <p:cNvPr id="19" name="Chart 18">
            <a:extLst>
              <a:ext uri="{FF2B5EF4-FFF2-40B4-BE49-F238E27FC236}">
                <a16:creationId xmlns:a16="http://schemas.microsoft.com/office/drawing/2014/main" xmlns="" id="{AA7A444A-A543-495F-929B-DC45A1446F9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97900050"/>
              </p:ext>
            </p:extLst>
          </p:nvPr>
        </p:nvGraphicFramePr>
        <p:xfrm>
          <a:off x="381740" y="1655277"/>
          <a:ext cx="8211844" cy="40128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982125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xmlns="" id="{A8384FB5-9ADC-4DDC-881B-597D56F5B1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xmlns="" id="{1199E1B1-A8C0-4FE8-A5A8-1CB41D69F85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xmlns="" id="{84A8DE83-DE75-4B41-9DB4-A7EC0B0DEC0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6096642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A7009A0A-BEF5-4EAC-AF15-E4F9F002E23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-2" y="-1"/>
            <a:ext cx="9144001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4784" y="248038"/>
            <a:ext cx="8282836" cy="1159200"/>
          </a:xfrm>
        </p:spPr>
        <p:txBody>
          <a:bodyPr anchor="ctr">
            <a:noAutofit/>
          </a:bodyPr>
          <a:lstStyle/>
          <a:p>
            <a:pPr algn="l">
              <a:defRPr sz="5760">
                <a:solidFill>
                  <a:srgbClr val="134B83"/>
                </a:solidFill>
              </a:defRPr>
            </a:pPr>
            <a:r>
              <a:rPr lang="en-US" sz="3600" dirty="0">
                <a:solidFill>
                  <a:srgbClr val="FFFFFF"/>
                </a:solidFill>
              </a:rPr>
              <a:t>WCS End of Grade (EOG) Science</a:t>
            </a:r>
          </a:p>
        </p:txBody>
      </p:sp>
      <p:pic>
        <p:nvPicPr>
          <p:cNvPr id="4" name="Picture 3" descr="Recreated Logo White Circle No Backgroun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2204" y="5615840"/>
            <a:ext cx="1102359" cy="110235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0341A015-D84D-EA49-A50B-CFA08EC3C9FB}"/>
              </a:ext>
            </a:extLst>
          </p:cNvPr>
          <p:cNvSpPr/>
          <p:nvPr/>
        </p:nvSpPr>
        <p:spPr>
          <a:xfrm>
            <a:off x="533631" y="6304131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AA3A31B8-E526-CABD-842B-5D3792DF9EEE}"/>
              </a:ext>
            </a:extLst>
          </p:cNvPr>
          <p:cNvSpPr/>
          <p:nvPr/>
        </p:nvSpPr>
        <p:spPr>
          <a:xfrm>
            <a:off x="672825" y="6304130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A7A30A21-5919-A7CB-F9D4-654C7A0DC6E3}"/>
              </a:ext>
            </a:extLst>
          </p:cNvPr>
          <p:cNvSpPr/>
          <p:nvPr/>
        </p:nvSpPr>
        <p:spPr>
          <a:xfrm>
            <a:off x="823068" y="6304129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8BC9E8CD-7ED4-5A03-20C5-B3FFC67A11AC}"/>
              </a:ext>
            </a:extLst>
          </p:cNvPr>
          <p:cNvSpPr txBox="1"/>
          <p:nvPr/>
        </p:nvSpPr>
        <p:spPr>
          <a:xfrm>
            <a:off x="187048" y="6386356"/>
            <a:ext cx="394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56AA3017-686D-BC47-86FA-AAA53FDE874D}" type="slidenum">
              <a:rPr lang="en-US" sz="1400" smtClean="0"/>
              <a:t>9</a:t>
            </a:fld>
            <a:r>
              <a:rPr lang="en-US" sz="2000" dirty="0"/>
              <a:t>|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10DE26B9-FEE4-0C3B-5643-96E4EBABC4EF}"/>
              </a:ext>
            </a:extLst>
          </p:cNvPr>
          <p:cNvSpPr txBox="1"/>
          <p:nvPr/>
        </p:nvSpPr>
        <p:spPr>
          <a:xfrm>
            <a:off x="6273033" y="5760626"/>
            <a:ext cx="1581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latin typeface="Century Gothic" panose="020B0502020202020204" pitchFamily="34" charset="0"/>
                <a:cs typeface="Courier New" panose="02070309020205020404" pitchFamily="49" charset="0"/>
              </a:rPr>
              <a:t>CHAMPIONS</a:t>
            </a:r>
          </a:p>
          <a:p>
            <a:pPr algn="r"/>
            <a:r>
              <a:rPr lang="en-US" dirty="0">
                <a:latin typeface="Century Gothic" panose="020B0502020202020204" pitchFamily="34" charset="0"/>
                <a:cs typeface="Courier New" panose="02070309020205020404" pitchFamily="49" charset="0"/>
              </a:rPr>
              <a:t>for Children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952BE1DA-BFDE-C4DF-5CAA-C1F0194129B9}"/>
              </a:ext>
            </a:extLst>
          </p:cNvPr>
          <p:cNvSpPr txBox="1"/>
          <p:nvPr/>
        </p:nvSpPr>
        <p:spPr>
          <a:xfrm rot="21322634">
            <a:off x="6196733" y="6362077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134B83"/>
                </a:solidFill>
                <a:latin typeface="MARKER FELT WIDE" panose="02000400000000000000" pitchFamily="2" charset="77"/>
                <a:cs typeface="Arial Narrow" panose="020B0604020202020204" pitchFamily="34" charset="0"/>
              </a:rPr>
              <a:t>with kindness!</a:t>
            </a:r>
          </a:p>
        </p:txBody>
      </p:sp>
      <p:graphicFrame>
        <p:nvGraphicFramePr>
          <p:cNvPr id="19" name="Chart 18">
            <a:extLst>
              <a:ext uri="{FF2B5EF4-FFF2-40B4-BE49-F238E27FC236}">
                <a16:creationId xmlns:a16="http://schemas.microsoft.com/office/drawing/2014/main" xmlns="" id="{27B7B070-068B-43E6-8114-37593281A5C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834026"/>
              </p:ext>
            </p:extLst>
          </p:nvPr>
        </p:nvGraphicFramePr>
        <p:xfrm>
          <a:off x="289438" y="1655275"/>
          <a:ext cx="8518182" cy="40338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980485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xmlns="" id="{A8384FB5-9ADC-4DDC-881B-597D56F5B1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xmlns="" id="{1199E1B1-A8C0-4FE8-A5A8-1CB41D69F85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xmlns="" id="{84A8DE83-DE75-4B41-9DB4-A7EC0B0DEC0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6096642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A7009A0A-BEF5-4EAC-AF15-E4F9F002E23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-2" y="-1"/>
            <a:ext cx="9144001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4784" y="248038"/>
            <a:ext cx="8282836" cy="1159200"/>
          </a:xfrm>
        </p:spPr>
        <p:txBody>
          <a:bodyPr anchor="ctr">
            <a:noAutofit/>
          </a:bodyPr>
          <a:lstStyle/>
          <a:p>
            <a:pPr algn="l">
              <a:defRPr sz="5760">
                <a:solidFill>
                  <a:srgbClr val="134B83"/>
                </a:solidFill>
              </a:defRPr>
            </a:pPr>
            <a:r>
              <a:rPr lang="en-US" sz="3600" dirty="0">
                <a:solidFill>
                  <a:srgbClr val="FFFFFF"/>
                </a:solidFill>
              </a:rPr>
              <a:t>WCS End of Course NC Math I</a:t>
            </a:r>
          </a:p>
        </p:txBody>
      </p:sp>
      <p:pic>
        <p:nvPicPr>
          <p:cNvPr id="4" name="Picture 3" descr="Recreated Logo White Circle No 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204" y="5615840"/>
            <a:ext cx="1102359" cy="110235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0341A015-D84D-EA49-A50B-CFA08EC3C9FB}"/>
              </a:ext>
            </a:extLst>
          </p:cNvPr>
          <p:cNvSpPr/>
          <p:nvPr/>
        </p:nvSpPr>
        <p:spPr>
          <a:xfrm>
            <a:off x="533631" y="6304131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AA3A31B8-E526-CABD-842B-5D3792DF9EEE}"/>
              </a:ext>
            </a:extLst>
          </p:cNvPr>
          <p:cNvSpPr/>
          <p:nvPr/>
        </p:nvSpPr>
        <p:spPr>
          <a:xfrm>
            <a:off x="672825" y="6304130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A7A30A21-5919-A7CB-F9D4-654C7A0DC6E3}"/>
              </a:ext>
            </a:extLst>
          </p:cNvPr>
          <p:cNvSpPr/>
          <p:nvPr/>
        </p:nvSpPr>
        <p:spPr>
          <a:xfrm>
            <a:off x="823068" y="6304129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8BC9E8CD-7ED4-5A03-20C5-B3FFC67A11AC}"/>
              </a:ext>
            </a:extLst>
          </p:cNvPr>
          <p:cNvSpPr txBox="1"/>
          <p:nvPr/>
        </p:nvSpPr>
        <p:spPr>
          <a:xfrm>
            <a:off x="187048" y="6386356"/>
            <a:ext cx="394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56AA3017-686D-BC47-86FA-AAA53FDE874D}" type="slidenum">
              <a:rPr lang="en-US" sz="1400" smtClean="0"/>
              <a:t>10</a:t>
            </a:fld>
            <a:r>
              <a:rPr lang="en-US" sz="2000" dirty="0"/>
              <a:t>|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10DE26B9-FEE4-0C3B-5643-96E4EBABC4EF}"/>
              </a:ext>
            </a:extLst>
          </p:cNvPr>
          <p:cNvSpPr txBox="1"/>
          <p:nvPr/>
        </p:nvSpPr>
        <p:spPr>
          <a:xfrm>
            <a:off x="6273033" y="5760626"/>
            <a:ext cx="1581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latin typeface="Century Gothic" panose="020B0502020202020204" pitchFamily="34" charset="0"/>
                <a:cs typeface="Courier New" panose="02070309020205020404" pitchFamily="49" charset="0"/>
              </a:rPr>
              <a:t>CHAMPIONS</a:t>
            </a:r>
          </a:p>
          <a:p>
            <a:pPr algn="r"/>
            <a:r>
              <a:rPr lang="en-US" dirty="0">
                <a:latin typeface="Century Gothic" panose="020B0502020202020204" pitchFamily="34" charset="0"/>
                <a:cs typeface="Courier New" panose="02070309020205020404" pitchFamily="49" charset="0"/>
              </a:rPr>
              <a:t>for Children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952BE1DA-BFDE-C4DF-5CAA-C1F0194129B9}"/>
              </a:ext>
            </a:extLst>
          </p:cNvPr>
          <p:cNvSpPr txBox="1"/>
          <p:nvPr/>
        </p:nvSpPr>
        <p:spPr>
          <a:xfrm rot="21322634">
            <a:off x="6196733" y="6362077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134B83"/>
                </a:solidFill>
                <a:latin typeface="MARKER FELT WIDE" panose="02000400000000000000" pitchFamily="2" charset="77"/>
                <a:cs typeface="Arial Narrow" panose="020B0604020202020204" pitchFamily="34" charset="0"/>
              </a:rPr>
              <a:t>with kindness!</a:t>
            </a:r>
          </a:p>
        </p:txBody>
      </p:sp>
      <p:graphicFrame>
        <p:nvGraphicFramePr>
          <p:cNvPr id="19" name="Chart 18">
            <a:extLst>
              <a:ext uri="{FF2B5EF4-FFF2-40B4-BE49-F238E27FC236}">
                <a16:creationId xmlns:a16="http://schemas.microsoft.com/office/drawing/2014/main" xmlns="" id="{68A00F63-5FAD-4BD2-A4E7-C67C511BAAC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30062115"/>
              </p:ext>
            </p:extLst>
          </p:nvPr>
        </p:nvGraphicFramePr>
        <p:xfrm>
          <a:off x="289437" y="1719097"/>
          <a:ext cx="8242003" cy="39490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96615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xmlns="" id="{A8384FB5-9ADC-4DDC-881B-597D56F5B1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xmlns="" id="{1199E1B1-A8C0-4FE8-A5A8-1CB41D69F85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xmlns="" id="{84A8DE83-DE75-4B41-9DB4-A7EC0B0DEC0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6096642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A7009A0A-BEF5-4EAC-AF15-E4F9F002E23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-2" y="-1"/>
            <a:ext cx="9144001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Recreated Logo White Circle No Backgroun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2204" y="5615840"/>
            <a:ext cx="1102359" cy="110235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4784" y="248038"/>
            <a:ext cx="8282836" cy="1159200"/>
          </a:xfrm>
        </p:spPr>
        <p:txBody>
          <a:bodyPr anchor="ctr">
            <a:noAutofit/>
          </a:bodyPr>
          <a:lstStyle/>
          <a:p>
            <a:pPr algn="l">
              <a:defRPr sz="5760">
                <a:solidFill>
                  <a:srgbClr val="134B83"/>
                </a:solidFill>
              </a:defRPr>
            </a:pPr>
            <a:r>
              <a:rPr lang="en-US" sz="3600" dirty="0">
                <a:solidFill>
                  <a:srgbClr val="FFFFFF"/>
                </a:solidFill>
              </a:rPr>
              <a:t>WCS End of Course NC Math III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0341A015-D84D-EA49-A50B-CFA08EC3C9FB}"/>
              </a:ext>
            </a:extLst>
          </p:cNvPr>
          <p:cNvSpPr/>
          <p:nvPr/>
        </p:nvSpPr>
        <p:spPr>
          <a:xfrm>
            <a:off x="533631" y="6304131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AA3A31B8-E526-CABD-842B-5D3792DF9EEE}"/>
              </a:ext>
            </a:extLst>
          </p:cNvPr>
          <p:cNvSpPr/>
          <p:nvPr/>
        </p:nvSpPr>
        <p:spPr>
          <a:xfrm>
            <a:off x="672825" y="6304130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A7A30A21-5919-A7CB-F9D4-654C7A0DC6E3}"/>
              </a:ext>
            </a:extLst>
          </p:cNvPr>
          <p:cNvSpPr/>
          <p:nvPr/>
        </p:nvSpPr>
        <p:spPr>
          <a:xfrm>
            <a:off x="823068" y="6304129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8BC9E8CD-7ED4-5A03-20C5-B3FFC67A11AC}"/>
              </a:ext>
            </a:extLst>
          </p:cNvPr>
          <p:cNvSpPr txBox="1"/>
          <p:nvPr/>
        </p:nvSpPr>
        <p:spPr>
          <a:xfrm>
            <a:off x="187048" y="6386356"/>
            <a:ext cx="394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56AA3017-686D-BC47-86FA-AAA53FDE874D}" type="slidenum">
              <a:rPr lang="en-US" sz="1400" smtClean="0"/>
              <a:t>11</a:t>
            </a:fld>
            <a:r>
              <a:rPr lang="en-US" sz="2000" dirty="0"/>
              <a:t>|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10DE26B9-FEE4-0C3B-5643-96E4EBABC4EF}"/>
              </a:ext>
            </a:extLst>
          </p:cNvPr>
          <p:cNvSpPr txBox="1"/>
          <p:nvPr/>
        </p:nvSpPr>
        <p:spPr>
          <a:xfrm>
            <a:off x="6273033" y="5760626"/>
            <a:ext cx="1581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latin typeface="Century Gothic" panose="020B0502020202020204" pitchFamily="34" charset="0"/>
                <a:cs typeface="Courier New" panose="02070309020205020404" pitchFamily="49" charset="0"/>
              </a:rPr>
              <a:t>CHAMPIONS</a:t>
            </a:r>
          </a:p>
          <a:p>
            <a:pPr algn="r"/>
            <a:r>
              <a:rPr lang="en-US" dirty="0">
                <a:latin typeface="Century Gothic" panose="020B0502020202020204" pitchFamily="34" charset="0"/>
                <a:cs typeface="Courier New" panose="02070309020205020404" pitchFamily="49" charset="0"/>
              </a:rPr>
              <a:t>for Children</a:t>
            </a:r>
          </a:p>
        </p:txBody>
      </p:sp>
      <p:graphicFrame>
        <p:nvGraphicFramePr>
          <p:cNvPr id="19" name="Chart 18">
            <a:extLst>
              <a:ext uri="{FF2B5EF4-FFF2-40B4-BE49-F238E27FC236}">
                <a16:creationId xmlns:a16="http://schemas.microsoft.com/office/drawing/2014/main" xmlns="" id="{FCEBEA52-1C95-4BD4-A0B7-79506B42415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67501452"/>
              </p:ext>
            </p:extLst>
          </p:nvPr>
        </p:nvGraphicFramePr>
        <p:xfrm>
          <a:off x="385590" y="1719096"/>
          <a:ext cx="8314527" cy="39490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952BE1DA-BFDE-C4DF-5CAA-C1F0194129B9}"/>
              </a:ext>
            </a:extLst>
          </p:cNvPr>
          <p:cNvSpPr txBox="1"/>
          <p:nvPr/>
        </p:nvSpPr>
        <p:spPr>
          <a:xfrm rot="21322634">
            <a:off x="6196733" y="6362077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134B83"/>
                </a:solidFill>
                <a:latin typeface="MARKER FELT WIDE" panose="02000400000000000000" pitchFamily="2" charset="77"/>
                <a:cs typeface="Arial Narrow" panose="020B0604020202020204" pitchFamily="34" charset="0"/>
              </a:rPr>
              <a:t>with kindness!</a:t>
            </a:r>
          </a:p>
        </p:txBody>
      </p:sp>
    </p:spTree>
    <p:extLst>
      <p:ext uri="{BB962C8B-B14F-4D97-AF65-F5344CB8AC3E}">
        <p14:creationId xmlns:p14="http://schemas.microsoft.com/office/powerpoint/2010/main" val="330207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xmlns="" id="{A8384FB5-9ADC-4DDC-881B-597D56F5B1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xmlns="" id="{1199E1B1-A8C0-4FE8-A5A8-1CB41D69F85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xmlns="" id="{84A8DE83-DE75-4B41-9DB4-A7EC0B0DEC0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6096642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A7009A0A-BEF5-4EAC-AF15-E4F9F002E23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-2" y="-1"/>
            <a:ext cx="9144001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4784" y="248038"/>
            <a:ext cx="8282836" cy="1159200"/>
          </a:xfrm>
        </p:spPr>
        <p:txBody>
          <a:bodyPr anchor="ctr">
            <a:noAutofit/>
          </a:bodyPr>
          <a:lstStyle/>
          <a:p>
            <a:pPr algn="l">
              <a:defRPr sz="5760">
                <a:solidFill>
                  <a:srgbClr val="134B83"/>
                </a:solidFill>
              </a:defRPr>
            </a:pPr>
            <a:r>
              <a:rPr lang="en-US" sz="3600" dirty="0">
                <a:solidFill>
                  <a:srgbClr val="FFFFFF"/>
                </a:solidFill>
              </a:rPr>
              <a:t>WCS End of Course English II</a:t>
            </a:r>
          </a:p>
        </p:txBody>
      </p:sp>
      <p:pic>
        <p:nvPicPr>
          <p:cNvPr id="4" name="Picture 3" descr="Recreated Logo White Circle No 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204" y="5615840"/>
            <a:ext cx="1102359" cy="110235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0341A015-D84D-EA49-A50B-CFA08EC3C9FB}"/>
              </a:ext>
            </a:extLst>
          </p:cNvPr>
          <p:cNvSpPr/>
          <p:nvPr/>
        </p:nvSpPr>
        <p:spPr>
          <a:xfrm>
            <a:off x="533631" y="6304131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AA3A31B8-E526-CABD-842B-5D3792DF9EEE}"/>
              </a:ext>
            </a:extLst>
          </p:cNvPr>
          <p:cNvSpPr/>
          <p:nvPr/>
        </p:nvSpPr>
        <p:spPr>
          <a:xfrm>
            <a:off x="672825" y="6304130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A7A30A21-5919-A7CB-F9D4-654C7A0DC6E3}"/>
              </a:ext>
            </a:extLst>
          </p:cNvPr>
          <p:cNvSpPr/>
          <p:nvPr/>
        </p:nvSpPr>
        <p:spPr>
          <a:xfrm>
            <a:off x="823068" y="6304129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8BC9E8CD-7ED4-5A03-20C5-B3FFC67A11AC}"/>
              </a:ext>
            </a:extLst>
          </p:cNvPr>
          <p:cNvSpPr txBox="1"/>
          <p:nvPr/>
        </p:nvSpPr>
        <p:spPr>
          <a:xfrm>
            <a:off x="187048" y="6386356"/>
            <a:ext cx="394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56AA3017-686D-BC47-86FA-AAA53FDE874D}" type="slidenum">
              <a:rPr lang="en-US" sz="1400" smtClean="0"/>
              <a:t>12</a:t>
            </a:fld>
            <a:r>
              <a:rPr lang="en-US" sz="2000" dirty="0"/>
              <a:t>|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10DE26B9-FEE4-0C3B-5643-96E4EBABC4EF}"/>
              </a:ext>
            </a:extLst>
          </p:cNvPr>
          <p:cNvSpPr txBox="1"/>
          <p:nvPr/>
        </p:nvSpPr>
        <p:spPr>
          <a:xfrm>
            <a:off x="6273033" y="5760626"/>
            <a:ext cx="1581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latin typeface="Century Gothic" panose="020B0502020202020204" pitchFamily="34" charset="0"/>
                <a:cs typeface="Courier New" panose="02070309020205020404" pitchFamily="49" charset="0"/>
              </a:rPr>
              <a:t>CHAMPIONS</a:t>
            </a:r>
          </a:p>
          <a:p>
            <a:pPr algn="r"/>
            <a:r>
              <a:rPr lang="en-US" dirty="0">
                <a:latin typeface="Century Gothic" panose="020B0502020202020204" pitchFamily="34" charset="0"/>
                <a:cs typeface="Courier New" panose="02070309020205020404" pitchFamily="49" charset="0"/>
              </a:rPr>
              <a:t>for Children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952BE1DA-BFDE-C4DF-5CAA-C1F0194129B9}"/>
              </a:ext>
            </a:extLst>
          </p:cNvPr>
          <p:cNvSpPr txBox="1"/>
          <p:nvPr/>
        </p:nvSpPr>
        <p:spPr>
          <a:xfrm rot="21322634">
            <a:off x="6196733" y="6362077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134B83"/>
                </a:solidFill>
                <a:latin typeface="MARKER FELT WIDE" panose="02000400000000000000" pitchFamily="2" charset="77"/>
                <a:cs typeface="Arial Narrow" panose="020B0604020202020204" pitchFamily="34" charset="0"/>
              </a:rPr>
              <a:t>with kindness!</a:t>
            </a:r>
          </a:p>
        </p:txBody>
      </p:sp>
      <p:graphicFrame>
        <p:nvGraphicFramePr>
          <p:cNvPr id="18" name="Chart 17">
            <a:extLst>
              <a:ext uri="{FF2B5EF4-FFF2-40B4-BE49-F238E27FC236}">
                <a16:creationId xmlns:a16="http://schemas.microsoft.com/office/drawing/2014/main" xmlns="" id="{0252ECF5-28EB-469B-A850-50A985F57CD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09981558"/>
              </p:ext>
            </p:extLst>
          </p:nvPr>
        </p:nvGraphicFramePr>
        <p:xfrm>
          <a:off x="426128" y="1719097"/>
          <a:ext cx="8025414" cy="39590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46618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xmlns="" id="{A8384FB5-9ADC-4DDC-881B-597D56F5B1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xmlns="" id="{1199E1B1-A8C0-4FE8-A5A8-1CB41D69F85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xmlns="" id="{84A8DE83-DE75-4B41-9DB4-A7EC0B0DEC0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6096642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A7009A0A-BEF5-4EAC-AF15-E4F9F002E23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-2" y="-1"/>
            <a:ext cx="9144001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4784" y="248038"/>
            <a:ext cx="8282836" cy="1159200"/>
          </a:xfrm>
        </p:spPr>
        <p:txBody>
          <a:bodyPr anchor="ctr">
            <a:noAutofit/>
          </a:bodyPr>
          <a:lstStyle/>
          <a:p>
            <a:pPr algn="l">
              <a:defRPr sz="5760">
                <a:solidFill>
                  <a:srgbClr val="134B83"/>
                </a:solidFill>
              </a:defRPr>
            </a:pPr>
            <a:r>
              <a:rPr lang="en-US" sz="3600" dirty="0">
                <a:solidFill>
                  <a:srgbClr val="FFFFFF"/>
                </a:solidFill>
              </a:rPr>
              <a:t>WCS End of Course Biology</a:t>
            </a:r>
          </a:p>
        </p:txBody>
      </p:sp>
      <p:pic>
        <p:nvPicPr>
          <p:cNvPr id="4" name="Picture 3" descr="Recreated Logo White Circle No 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204" y="5615840"/>
            <a:ext cx="1102359" cy="110235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0341A015-D84D-EA49-A50B-CFA08EC3C9FB}"/>
              </a:ext>
            </a:extLst>
          </p:cNvPr>
          <p:cNvSpPr/>
          <p:nvPr/>
        </p:nvSpPr>
        <p:spPr>
          <a:xfrm>
            <a:off x="533631" y="6304131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AA3A31B8-E526-CABD-842B-5D3792DF9EEE}"/>
              </a:ext>
            </a:extLst>
          </p:cNvPr>
          <p:cNvSpPr/>
          <p:nvPr/>
        </p:nvSpPr>
        <p:spPr>
          <a:xfrm>
            <a:off x="672825" y="6304130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A7A30A21-5919-A7CB-F9D4-654C7A0DC6E3}"/>
              </a:ext>
            </a:extLst>
          </p:cNvPr>
          <p:cNvSpPr/>
          <p:nvPr/>
        </p:nvSpPr>
        <p:spPr>
          <a:xfrm>
            <a:off x="823068" y="6304129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8BC9E8CD-7ED4-5A03-20C5-B3FFC67A11AC}"/>
              </a:ext>
            </a:extLst>
          </p:cNvPr>
          <p:cNvSpPr txBox="1"/>
          <p:nvPr/>
        </p:nvSpPr>
        <p:spPr>
          <a:xfrm>
            <a:off x="187048" y="6386356"/>
            <a:ext cx="394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56AA3017-686D-BC47-86FA-AAA53FDE874D}" type="slidenum">
              <a:rPr lang="en-US" sz="1400" smtClean="0"/>
              <a:t>13</a:t>
            </a:fld>
            <a:r>
              <a:rPr lang="en-US" sz="2000" dirty="0"/>
              <a:t>|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10DE26B9-FEE4-0C3B-5643-96E4EBABC4EF}"/>
              </a:ext>
            </a:extLst>
          </p:cNvPr>
          <p:cNvSpPr txBox="1"/>
          <p:nvPr/>
        </p:nvSpPr>
        <p:spPr>
          <a:xfrm>
            <a:off x="6273033" y="5760626"/>
            <a:ext cx="1581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latin typeface="Century Gothic" panose="020B0502020202020204" pitchFamily="34" charset="0"/>
                <a:cs typeface="Courier New" panose="02070309020205020404" pitchFamily="49" charset="0"/>
              </a:rPr>
              <a:t>CHAMPIONS</a:t>
            </a:r>
          </a:p>
          <a:p>
            <a:pPr algn="r"/>
            <a:r>
              <a:rPr lang="en-US" dirty="0">
                <a:latin typeface="Century Gothic" panose="020B0502020202020204" pitchFamily="34" charset="0"/>
                <a:cs typeface="Courier New" panose="02070309020205020404" pitchFamily="49" charset="0"/>
              </a:rPr>
              <a:t>for Children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952BE1DA-BFDE-C4DF-5CAA-C1F0194129B9}"/>
              </a:ext>
            </a:extLst>
          </p:cNvPr>
          <p:cNvSpPr txBox="1"/>
          <p:nvPr/>
        </p:nvSpPr>
        <p:spPr>
          <a:xfrm rot="21322634">
            <a:off x="6196733" y="6362077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134B83"/>
                </a:solidFill>
                <a:latin typeface="MARKER FELT WIDE" panose="02000400000000000000" pitchFamily="2" charset="77"/>
                <a:cs typeface="Arial Narrow" panose="020B0604020202020204" pitchFamily="34" charset="0"/>
              </a:rPr>
              <a:t>with kindness!</a:t>
            </a:r>
          </a:p>
        </p:txBody>
      </p:sp>
      <p:graphicFrame>
        <p:nvGraphicFramePr>
          <p:cNvPr id="19" name="Chart 18">
            <a:extLst>
              <a:ext uri="{FF2B5EF4-FFF2-40B4-BE49-F238E27FC236}">
                <a16:creationId xmlns:a16="http://schemas.microsoft.com/office/drawing/2014/main" xmlns="" id="{2712FBD5-6FD3-4724-B382-8BE1DCEC8D0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7598263"/>
              </p:ext>
            </p:extLst>
          </p:nvPr>
        </p:nvGraphicFramePr>
        <p:xfrm>
          <a:off x="417250" y="1719098"/>
          <a:ext cx="8247356" cy="39017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21265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xmlns="" id="{A8384FB5-9ADC-4DDC-881B-597D56F5B1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xmlns="" id="{1199E1B1-A8C0-4FE8-A5A8-1CB41D69F85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xmlns="" id="{84A8DE83-DE75-4B41-9DB4-A7EC0B0DEC0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6096642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A7009A0A-BEF5-4EAC-AF15-E4F9F002E23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-2" y="-1"/>
            <a:ext cx="9144001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4784" y="248038"/>
            <a:ext cx="8282836" cy="1159200"/>
          </a:xfrm>
        </p:spPr>
        <p:txBody>
          <a:bodyPr anchor="ctr">
            <a:noAutofit/>
          </a:bodyPr>
          <a:lstStyle/>
          <a:p>
            <a:pPr algn="l">
              <a:defRPr sz="5760">
                <a:solidFill>
                  <a:srgbClr val="134B83"/>
                </a:solidFill>
              </a:defRPr>
            </a:pPr>
            <a:r>
              <a:rPr lang="en-US" sz="3600" dirty="0">
                <a:solidFill>
                  <a:srgbClr val="FFFFFF"/>
                </a:solidFill>
              </a:rPr>
              <a:t>ACT (taken in 11</a:t>
            </a:r>
            <a:r>
              <a:rPr lang="en-US" sz="3600" baseline="30000" dirty="0">
                <a:solidFill>
                  <a:srgbClr val="FFFFFF"/>
                </a:solidFill>
              </a:rPr>
              <a:t>th</a:t>
            </a:r>
            <a:r>
              <a:rPr lang="en-US" sz="3600" dirty="0">
                <a:solidFill>
                  <a:srgbClr val="FFFFFF"/>
                </a:solidFill>
              </a:rPr>
              <a:t> grade)</a:t>
            </a:r>
          </a:p>
        </p:txBody>
      </p:sp>
      <p:pic>
        <p:nvPicPr>
          <p:cNvPr id="4" name="Picture 3" descr="Recreated Logo White Circle No 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204" y="5615840"/>
            <a:ext cx="1102359" cy="110235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0341A015-D84D-EA49-A50B-CFA08EC3C9FB}"/>
              </a:ext>
            </a:extLst>
          </p:cNvPr>
          <p:cNvSpPr/>
          <p:nvPr/>
        </p:nvSpPr>
        <p:spPr>
          <a:xfrm>
            <a:off x="533631" y="6304131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AA3A31B8-E526-CABD-842B-5D3792DF9EEE}"/>
              </a:ext>
            </a:extLst>
          </p:cNvPr>
          <p:cNvSpPr/>
          <p:nvPr/>
        </p:nvSpPr>
        <p:spPr>
          <a:xfrm>
            <a:off x="672825" y="6304130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A7A30A21-5919-A7CB-F9D4-654C7A0DC6E3}"/>
              </a:ext>
            </a:extLst>
          </p:cNvPr>
          <p:cNvSpPr/>
          <p:nvPr/>
        </p:nvSpPr>
        <p:spPr>
          <a:xfrm>
            <a:off x="823068" y="6304129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8BC9E8CD-7ED4-5A03-20C5-B3FFC67A11AC}"/>
              </a:ext>
            </a:extLst>
          </p:cNvPr>
          <p:cNvSpPr txBox="1"/>
          <p:nvPr/>
        </p:nvSpPr>
        <p:spPr>
          <a:xfrm>
            <a:off x="187048" y="6386356"/>
            <a:ext cx="394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56AA3017-686D-BC47-86FA-AAA53FDE874D}" type="slidenum">
              <a:rPr lang="en-US" sz="1400" smtClean="0"/>
              <a:t>14</a:t>
            </a:fld>
            <a:r>
              <a:rPr lang="en-US" sz="2000" dirty="0"/>
              <a:t>|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10DE26B9-FEE4-0C3B-5643-96E4EBABC4EF}"/>
              </a:ext>
            </a:extLst>
          </p:cNvPr>
          <p:cNvSpPr txBox="1"/>
          <p:nvPr/>
        </p:nvSpPr>
        <p:spPr>
          <a:xfrm>
            <a:off x="6273033" y="5760626"/>
            <a:ext cx="1581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latin typeface="Century Gothic" panose="020B0502020202020204" pitchFamily="34" charset="0"/>
                <a:cs typeface="Courier New" panose="02070309020205020404" pitchFamily="49" charset="0"/>
              </a:rPr>
              <a:t>CHAMPIONS</a:t>
            </a:r>
          </a:p>
          <a:p>
            <a:pPr algn="r"/>
            <a:r>
              <a:rPr lang="en-US" dirty="0">
                <a:latin typeface="Century Gothic" panose="020B0502020202020204" pitchFamily="34" charset="0"/>
                <a:cs typeface="Courier New" panose="02070309020205020404" pitchFamily="49" charset="0"/>
              </a:rPr>
              <a:t>for Children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952BE1DA-BFDE-C4DF-5CAA-C1F0194129B9}"/>
              </a:ext>
            </a:extLst>
          </p:cNvPr>
          <p:cNvSpPr txBox="1"/>
          <p:nvPr/>
        </p:nvSpPr>
        <p:spPr>
          <a:xfrm rot="21322634">
            <a:off x="6196733" y="6362077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134B83"/>
                </a:solidFill>
                <a:latin typeface="MARKER FELT WIDE" panose="02000400000000000000" pitchFamily="2" charset="77"/>
                <a:cs typeface="Arial Narrow" panose="020B0604020202020204" pitchFamily="34" charset="0"/>
              </a:rPr>
              <a:t>with kindness!</a:t>
            </a:r>
          </a:p>
        </p:txBody>
      </p:sp>
      <p:graphicFrame>
        <p:nvGraphicFramePr>
          <p:cNvPr id="18" name="Content Placeholder 3">
            <a:extLst>
              <a:ext uri="{FF2B5EF4-FFF2-40B4-BE49-F238E27FC236}">
                <a16:creationId xmlns:a16="http://schemas.microsoft.com/office/drawing/2014/main" xmlns="" id="{E5868BF6-8C0B-49BA-82B7-0C9E3013584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56423757"/>
              </p:ext>
            </p:extLst>
          </p:nvPr>
        </p:nvGraphicFramePr>
        <p:xfrm>
          <a:off x="532660" y="1908699"/>
          <a:ext cx="8167455" cy="377407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2263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7291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61804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7693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676930">
                  <a:extLst>
                    <a:ext uri="{9D8B030D-6E8A-4147-A177-3AD203B41FA5}">
                      <a16:colId xmlns:a16="http://schemas.microsoft.com/office/drawing/2014/main" xmlns="" val="2371145375"/>
                    </a:ext>
                  </a:extLst>
                </a:gridCol>
              </a:tblGrid>
              <a:tr h="1573807">
                <a:tc>
                  <a:txBody>
                    <a:bodyPr/>
                    <a:lstStyle/>
                    <a:p>
                      <a:r>
                        <a:rPr lang="en-US" sz="2400" b="1" dirty="0"/>
                        <a:t>School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" b="1" dirty="0"/>
                    </a:p>
                    <a:p>
                      <a:pPr algn="ctr"/>
                      <a:r>
                        <a:rPr lang="en-US" sz="1600" b="1" dirty="0"/>
                        <a:t>Percent with Composite</a:t>
                      </a:r>
                      <a:r>
                        <a:rPr lang="en-US" sz="1600" b="1" baseline="0" dirty="0"/>
                        <a:t> Score of 17 or higher</a:t>
                      </a:r>
                      <a:r>
                        <a:rPr lang="en-US" sz="1600" b="1" dirty="0"/>
                        <a:t> </a:t>
                      </a:r>
                    </a:p>
                    <a:p>
                      <a:pPr algn="ctr"/>
                      <a:r>
                        <a:rPr lang="en-US" sz="1600" b="1" dirty="0"/>
                        <a:t>2020-2021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  <a:p>
                      <a:pPr algn="ctr"/>
                      <a:r>
                        <a:rPr lang="en-US" sz="1600" b="1" dirty="0"/>
                        <a:t>Percent with Composite</a:t>
                      </a:r>
                      <a:r>
                        <a:rPr lang="en-US" sz="1600" b="1" baseline="0" dirty="0"/>
                        <a:t> Score of 19 or higher</a:t>
                      </a:r>
                      <a:r>
                        <a:rPr lang="en-US" sz="1600" b="1" dirty="0"/>
                        <a:t> </a:t>
                      </a:r>
                    </a:p>
                    <a:p>
                      <a:pPr algn="ctr"/>
                      <a:r>
                        <a:rPr lang="en-US" sz="1600" b="1" dirty="0"/>
                        <a:t>2021-2022</a:t>
                      </a:r>
                    </a:p>
                    <a:p>
                      <a:pPr algn="ctr"/>
                      <a:endParaRPr lang="en-US" sz="16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/>
                    </a:p>
                    <a:p>
                      <a:pPr algn="ctr"/>
                      <a:endParaRPr lang="en-US" sz="600" b="1" dirty="0"/>
                    </a:p>
                    <a:p>
                      <a:pPr algn="ctr"/>
                      <a:r>
                        <a:rPr lang="en-US" sz="1600" b="1" dirty="0"/>
                        <a:t>Percent with Composite</a:t>
                      </a:r>
                      <a:r>
                        <a:rPr lang="en-US" sz="1600" b="1" baseline="0" dirty="0"/>
                        <a:t> Score of 19 or higher</a:t>
                      </a:r>
                      <a:r>
                        <a:rPr lang="en-US" sz="1600" b="1" dirty="0"/>
                        <a:t> </a:t>
                      </a:r>
                    </a:p>
                    <a:p>
                      <a:pPr algn="ctr"/>
                      <a:r>
                        <a:rPr lang="en-US" sz="1600" b="1" dirty="0"/>
                        <a:t>2022-2023</a:t>
                      </a:r>
                    </a:p>
                    <a:p>
                      <a:pPr algn="ctr"/>
                      <a:endParaRPr lang="en-US" sz="16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  <a:p>
                      <a:pPr algn="ctr"/>
                      <a:r>
                        <a:rPr lang="en-US" sz="1600" b="1" dirty="0"/>
                        <a:t>Percent with Composite</a:t>
                      </a:r>
                      <a:r>
                        <a:rPr lang="en-US" sz="1600" b="1" baseline="0" dirty="0"/>
                        <a:t> Score of 19 or higher</a:t>
                      </a:r>
                      <a:r>
                        <a:rPr lang="en-US" sz="1600" b="1" dirty="0"/>
                        <a:t> </a:t>
                      </a:r>
                    </a:p>
                    <a:p>
                      <a:pPr algn="ctr"/>
                      <a:r>
                        <a:rPr lang="en-US" sz="1600" b="1" dirty="0"/>
                        <a:t>20223-2024</a:t>
                      </a:r>
                    </a:p>
                    <a:p>
                      <a:pPr algn="ctr"/>
                      <a:endParaRPr lang="en-US" sz="16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50068">
                <a:tc>
                  <a:txBody>
                    <a:bodyPr/>
                    <a:lstStyle/>
                    <a:p>
                      <a:r>
                        <a:rPr lang="en-US" sz="2400" dirty="0"/>
                        <a:t>WCHS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11.4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5.0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6.0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10.3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50068">
                <a:tc>
                  <a:txBody>
                    <a:bodyPr/>
                    <a:lstStyle/>
                    <a:p>
                      <a:r>
                        <a:rPr lang="en-US" sz="2400" dirty="0"/>
                        <a:t>WECHS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70.8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61.5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52.0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85.7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50068">
                <a:tc>
                  <a:txBody>
                    <a:bodyPr/>
                    <a:lstStyle/>
                    <a:p>
                      <a:r>
                        <a:rPr lang="en-US" sz="2400" dirty="0"/>
                        <a:t>District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27.3</a:t>
                      </a: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20.2</a:t>
                      </a: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18.7</a:t>
                      </a: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25.0</a:t>
                      </a: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50068">
                <a:tc>
                  <a:txBody>
                    <a:bodyPr/>
                    <a:lstStyle/>
                    <a:p>
                      <a:r>
                        <a:rPr lang="en-US" sz="2400" b="0" dirty="0"/>
                        <a:t>State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/>
                        <a:t>55.2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41.7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41.1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40.2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6419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xmlns="" id="{A8384FB5-9ADC-4DDC-881B-597D56F5B1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xmlns="" id="{1199E1B1-A8C0-4FE8-A5A8-1CB41D69F85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xmlns="" id="{84A8DE83-DE75-4B41-9DB4-A7EC0B0DEC0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6096642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A7009A0A-BEF5-4EAC-AF15-E4F9F002E23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-2" y="-1"/>
            <a:ext cx="9144001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4784" y="248038"/>
            <a:ext cx="8282836" cy="1159200"/>
          </a:xfrm>
        </p:spPr>
        <p:txBody>
          <a:bodyPr anchor="ctr">
            <a:noAutofit/>
          </a:bodyPr>
          <a:lstStyle/>
          <a:p>
            <a:pPr algn="l">
              <a:defRPr sz="5760">
                <a:solidFill>
                  <a:srgbClr val="134B83"/>
                </a:solidFill>
              </a:defRPr>
            </a:pPr>
            <a:r>
              <a:rPr lang="en-US" sz="3600" dirty="0" err="1">
                <a:solidFill>
                  <a:srgbClr val="FFFFFF"/>
                </a:solidFill>
              </a:rPr>
              <a:t>WorkKeys</a:t>
            </a:r>
            <a:endParaRPr lang="en-US" sz="3600" dirty="0">
              <a:solidFill>
                <a:srgbClr val="FFFFFF"/>
              </a:solidFill>
            </a:endParaRPr>
          </a:p>
        </p:txBody>
      </p:sp>
      <p:pic>
        <p:nvPicPr>
          <p:cNvPr id="4" name="Picture 3" descr="Recreated Logo White Circle No 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204" y="5615840"/>
            <a:ext cx="1102359" cy="110235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0341A015-D84D-EA49-A50B-CFA08EC3C9FB}"/>
              </a:ext>
            </a:extLst>
          </p:cNvPr>
          <p:cNvSpPr/>
          <p:nvPr/>
        </p:nvSpPr>
        <p:spPr>
          <a:xfrm>
            <a:off x="533631" y="6304131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AA3A31B8-E526-CABD-842B-5D3792DF9EEE}"/>
              </a:ext>
            </a:extLst>
          </p:cNvPr>
          <p:cNvSpPr/>
          <p:nvPr/>
        </p:nvSpPr>
        <p:spPr>
          <a:xfrm>
            <a:off x="672825" y="6304130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A7A30A21-5919-A7CB-F9D4-654C7A0DC6E3}"/>
              </a:ext>
            </a:extLst>
          </p:cNvPr>
          <p:cNvSpPr/>
          <p:nvPr/>
        </p:nvSpPr>
        <p:spPr>
          <a:xfrm>
            <a:off x="823068" y="6304129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8BC9E8CD-7ED4-5A03-20C5-B3FFC67A11AC}"/>
              </a:ext>
            </a:extLst>
          </p:cNvPr>
          <p:cNvSpPr txBox="1"/>
          <p:nvPr/>
        </p:nvSpPr>
        <p:spPr>
          <a:xfrm>
            <a:off x="187048" y="6386356"/>
            <a:ext cx="394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56AA3017-686D-BC47-86FA-AAA53FDE874D}" type="slidenum">
              <a:rPr lang="en-US" sz="1400" smtClean="0"/>
              <a:t>15</a:t>
            </a:fld>
            <a:r>
              <a:rPr lang="en-US" sz="2000" dirty="0"/>
              <a:t>|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10DE26B9-FEE4-0C3B-5643-96E4EBABC4EF}"/>
              </a:ext>
            </a:extLst>
          </p:cNvPr>
          <p:cNvSpPr txBox="1"/>
          <p:nvPr/>
        </p:nvSpPr>
        <p:spPr>
          <a:xfrm>
            <a:off x="6273033" y="5760626"/>
            <a:ext cx="1581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latin typeface="Century Gothic" panose="020B0502020202020204" pitchFamily="34" charset="0"/>
                <a:cs typeface="Courier New" panose="02070309020205020404" pitchFamily="49" charset="0"/>
              </a:rPr>
              <a:t>CHAMPIONS</a:t>
            </a:r>
          </a:p>
          <a:p>
            <a:pPr algn="r"/>
            <a:r>
              <a:rPr lang="en-US" dirty="0">
                <a:latin typeface="Century Gothic" panose="020B0502020202020204" pitchFamily="34" charset="0"/>
                <a:cs typeface="Courier New" panose="02070309020205020404" pitchFamily="49" charset="0"/>
              </a:rPr>
              <a:t>for Children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952BE1DA-BFDE-C4DF-5CAA-C1F0194129B9}"/>
              </a:ext>
            </a:extLst>
          </p:cNvPr>
          <p:cNvSpPr txBox="1"/>
          <p:nvPr/>
        </p:nvSpPr>
        <p:spPr>
          <a:xfrm rot="21322634">
            <a:off x="6196733" y="6362077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134B83"/>
                </a:solidFill>
                <a:latin typeface="MARKER FELT WIDE" panose="02000400000000000000" pitchFamily="2" charset="77"/>
                <a:cs typeface="Arial Narrow" panose="020B0604020202020204" pitchFamily="34" charset="0"/>
              </a:rPr>
              <a:t>with kindness!</a:t>
            </a:r>
          </a:p>
        </p:txBody>
      </p:sp>
      <p:graphicFrame>
        <p:nvGraphicFramePr>
          <p:cNvPr id="19" name="Content Placeholder 3">
            <a:extLst>
              <a:ext uri="{FF2B5EF4-FFF2-40B4-BE49-F238E27FC236}">
                <a16:creationId xmlns:a16="http://schemas.microsoft.com/office/drawing/2014/main" xmlns="" id="{3ED1674C-1C30-4A75-B09F-C359F225356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59950520"/>
              </p:ext>
            </p:extLst>
          </p:nvPr>
        </p:nvGraphicFramePr>
        <p:xfrm>
          <a:off x="532660" y="1908699"/>
          <a:ext cx="8167455" cy="29468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7134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2420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61804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7693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676930">
                  <a:extLst>
                    <a:ext uri="{9D8B030D-6E8A-4147-A177-3AD203B41FA5}">
                      <a16:colId xmlns:a16="http://schemas.microsoft.com/office/drawing/2014/main" xmlns="" val="2371145375"/>
                    </a:ext>
                  </a:extLst>
                </a:gridCol>
              </a:tblGrid>
              <a:tr h="1573807">
                <a:tc>
                  <a:txBody>
                    <a:bodyPr/>
                    <a:lstStyle/>
                    <a:p>
                      <a:r>
                        <a:rPr lang="en-US" sz="2400" b="1" dirty="0"/>
                        <a:t>School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" b="1" dirty="0"/>
                    </a:p>
                    <a:p>
                      <a:pPr algn="ctr"/>
                      <a:r>
                        <a:rPr lang="en-US" sz="1600" b="1" dirty="0"/>
                        <a:t>Percent with</a:t>
                      </a:r>
                      <a:r>
                        <a:rPr lang="en-US" sz="1600" b="1" baseline="0" dirty="0"/>
                        <a:t> Silver or higher</a:t>
                      </a:r>
                      <a:endParaRPr lang="en-US" sz="1600" b="1" dirty="0"/>
                    </a:p>
                    <a:p>
                      <a:pPr algn="ctr"/>
                      <a:r>
                        <a:rPr lang="en-US" sz="1600" b="1" dirty="0"/>
                        <a:t>2020-2021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  <a:p>
                      <a:pPr algn="ctr"/>
                      <a:r>
                        <a:rPr lang="en-US" sz="1600" b="1" dirty="0"/>
                        <a:t>Percent with</a:t>
                      </a:r>
                      <a:r>
                        <a:rPr lang="en-US" sz="1600" b="1" baseline="0" dirty="0"/>
                        <a:t> Silver or higher</a:t>
                      </a:r>
                    </a:p>
                    <a:p>
                      <a:pPr algn="ctr"/>
                      <a:r>
                        <a:rPr lang="en-US" sz="1600" b="1" dirty="0"/>
                        <a:t>2021-2022</a:t>
                      </a:r>
                    </a:p>
                    <a:p>
                      <a:pPr algn="ctr"/>
                      <a:endParaRPr lang="en-US" sz="16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/>
                    </a:p>
                    <a:p>
                      <a:pPr algn="ctr"/>
                      <a:endParaRPr lang="en-US" sz="600" b="1" dirty="0"/>
                    </a:p>
                    <a:p>
                      <a:pPr algn="ctr"/>
                      <a:r>
                        <a:rPr lang="en-US" sz="1600" b="1" dirty="0"/>
                        <a:t>Percent with</a:t>
                      </a:r>
                      <a:r>
                        <a:rPr lang="en-US" sz="1600" b="1" baseline="0" dirty="0"/>
                        <a:t> Silver or higher</a:t>
                      </a:r>
                    </a:p>
                    <a:p>
                      <a:pPr algn="ctr"/>
                      <a:r>
                        <a:rPr lang="en-US" sz="1600" b="1" dirty="0"/>
                        <a:t>2022-2023</a:t>
                      </a:r>
                    </a:p>
                    <a:p>
                      <a:pPr algn="ctr"/>
                      <a:endParaRPr lang="en-US" sz="16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  <a:p>
                      <a:pPr algn="ctr"/>
                      <a:r>
                        <a:rPr lang="en-US" sz="1600" b="1" dirty="0"/>
                        <a:t>Percent with</a:t>
                      </a:r>
                      <a:r>
                        <a:rPr lang="en-US" sz="1600" b="1" baseline="0" dirty="0"/>
                        <a:t> Silver or higher</a:t>
                      </a:r>
                    </a:p>
                    <a:p>
                      <a:pPr algn="ctr"/>
                      <a:r>
                        <a:rPr lang="en-US" sz="1600" b="1" dirty="0"/>
                        <a:t>20223-2024</a:t>
                      </a:r>
                    </a:p>
                    <a:p>
                      <a:pPr algn="ctr"/>
                      <a:endParaRPr lang="en-US" sz="16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50068">
                <a:tc>
                  <a:txBody>
                    <a:bodyPr/>
                    <a:lstStyle/>
                    <a:p>
                      <a:r>
                        <a:rPr lang="en-US" sz="2400" dirty="0"/>
                        <a:t>WCHS/</a:t>
                      </a:r>
                    </a:p>
                    <a:p>
                      <a:r>
                        <a:rPr lang="en-US" sz="2400" dirty="0"/>
                        <a:t>District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34.6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41.7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38.2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17.1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50068">
                <a:tc>
                  <a:txBody>
                    <a:bodyPr/>
                    <a:lstStyle/>
                    <a:p>
                      <a:r>
                        <a:rPr lang="en-US" sz="2400" b="0" dirty="0"/>
                        <a:t>State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/>
                        <a:t>63.3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61.1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61.9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60.0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8CAC0C87-0EEC-445D-AF52-04002D90E303}"/>
              </a:ext>
            </a:extLst>
          </p:cNvPr>
          <p:cNvSpPr txBox="1"/>
          <p:nvPr/>
        </p:nvSpPr>
        <p:spPr>
          <a:xfrm>
            <a:off x="524784" y="5109543"/>
            <a:ext cx="51605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WorkKeys</a:t>
            </a:r>
            <a:r>
              <a:rPr lang="en-US" dirty="0"/>
              <a:t> is taken by 12</a:t>
            </a:r>
            <a:r>
              <a:rPr lang="en-US" baseline="30000" dirty="0"/>
              <a:t>th</a:t>
            </a:r>
            <a:r>
              <a:rPr lang="en-US" dirty="0"/>
              <a:t> graders who are </a:t>
            </a:r>
          </a:p>
          <a:p>
            <a:r>
              <a:rPr lang="en-US" dirty="0"/>
              <a:t>Career and Technical Education concentrators.</a:t>
            </a:r>
          </a:p>
        </p:txBody>
      </p:sp>
    </p:spTree>
    <p:extLst>
      <p:ext uri="{BB962C8B-B14F-4D97-AF65-F5344CB8AC3E}">
        <p14:creationId xmlns:p14="http://schemas.microsoft.com/office/powerpoint/2010/main" val="819850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xmlns="" id="{A8384FB5-9ADC-4DDC-881B-597D56F5B1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xmlns="" id="{1199E1B1-A8C0-4FE8-A5A8-1CB41D69F85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xmlns="" id="{84A8DE83-DE75-4B41-9DB4-A7EC0B0DEC0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6096642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A7009A0A-BEF5-4EAC-AF15-E4F9F002E23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-2" y="-1"/>
            <a:ext cx="9144001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4784" y="248038"/>
            <a:ext cx="8282836" cy="1159200"/>
          </a:xfrm>
        </p:spPr>
        <p:txBody>
          <a:bodyPr anchor="ctr">
            <a:noAutofit/>
          </a:bodyPr>
          <a:lstStyle/>
          <a:p>
            <a:pPr algn="l">
              <a:defRPr sz="5760">
                <a:solidFill>
                  <a:srgbClr val="134B83"/>
                </a:solidFill>
              </a:defRPr>
            </a:pPr>
            <a:r>
              <a:rPr lang="en-US" sz="3600" dirty="0">
                <a:solidFill>
                  <a:srgbClr val="FFFFFF"/>
                </a:solidFill>
              </a:rPr>
              <a:t>Cohort Graduation Rates</a:t>
            </a:r>
          </a:p>
        </p:txBody>
      </p:sp>
      <p:pic>
        <p:nvPicPr>
          <p:cNvPr id="4" name="Picture 3" descr="Recreated Logo White Circle No Backgroun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2204" y="5615840"/>
            <a:ext cx="1102359" cy="110235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0341A015-D84D-EA49-A50B-CFA08EC3C9FB}"/>
              </a:ext>
            </a:extLst>
          </p:cNvPr>
          <p:cNvSpPr/>
          <p:nvPr/>
        </p:nvSpPr>
        <p:spPr>
          <a:xfrm>
            <a:off x="533631" y="6304131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AA3A31B8-E526-CABD-842B-5D3792DF9EEE}"/>
              </a:ext>
            </a:extLst>
          </p:cNvPr>
          <p:cNvSpPr/>
          <p:nvPr/>
        </p:nvSpPr>
        <p:spPr>
          <a:xfrm>
            <a:off x="672825" y="6304130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A7A30A21-5919-A7CB-F9D4-654C7A0DC6E3}"/>
              </a:ext>
            </a:extLst>
          </p:cNvPr>
          <p:cNvSpPr/>
          <p:nvPr/>
        </p:nvSpPr>
        <p:spPr>
          <a:xfrm>
            <a:off x="823068" y="6304129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8BC9E8CD-7ED4-5A03-20C5-B3FFC67A11AC}"/>
              </a:ext>
            </a:extLst>
          </p:cNvPr>
          <p:cNvSpPr txBox="1"/>
          <p:nvPr/>
        </p:nvSpPr>
        <p:spPr>
          <a:xfrm>
            <a:off x="187048" y="6386356"/>
            <a:ext cx="394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56AA3017-686D-BC47-86FA-AAA53FDE874D}" type="slidenum">
              <a:rPr lang="en-US" sz="1400" smtClean="0"/>
              <a:t>16</a:t>
            </a:fld>
            <a:r>
              <a:rPr lang="en-US" sz="2000" dirty="0"/>
              <a:t>|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10DE26B9-FEE4-0C3B-5643-96E4EBABC4EF}"/>
              </a:ext>
            </a:extLst>
          </p:cNvPr>
          <p:cNvSpPr txBox="1"/>
          <p:nvPr/>
        </p:nvSpPr>
        <p:spPr>
          <a:xfrm>
            <a:off x="6273033" y="5760626"/>
            <a:ext cx="1581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latin typeface="Century Gothic" panose="020B0502020202020204" pitchFamily="34" charset="0"/>
                <a:cs typeface="Courier New" panose="02070309020205020404" pitchFamily="49" charset="0"/>
              </a:rPr>
              <a:t>CHAMPIONS</a:t>
            </a:r>
          </a:p>
          <a:p>
            <a:pPr algn="r"/>
            <a:r>
              <a:rPr lang="en-US" dirty="0">
                <a:latin typeface="Century Gothic" panose="020B0502020202020204" pitchFamily="34" charset="0"/>
                <a:cs typeface="Courier New" panose="02070309020205020404" pitchFamily="49" charset="0"/>
              </a:rPr>
              <a:t>for Children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952BE1DA-BFDE-C4DF-5CAA-C1F0194129B9}"/>
              </a:ext>
            </a:extLst>
          </p:cNvPr>
          <p:cNvSpPr txBox="1"/>
          <p:nvPr/>
        </p:nvSpPr>
        <p:spPr>
          <a:xfrm rot="21322634">
            <a:off x="6196733" y="6362077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134B83"/>
                </a:solidFill>
                <a:latin typeface="MARKER FELT WIDE" panose="02000400000000000000" pitchFamily="2" charset="77"/>
                <a:cs typeface="Arial Narrow" panose="020B0604020202020204" pitchFamily="34" charset="0"/>
              </a:rPr>
              <a:t>with kindness!</a:t>
            </a:r>
          </a:p>
        </p:txBody>
      </p:sp>
      <p:graphicFrame>
        <p:nvGraphicFramePr>
          <p:cNvPr id="19" name="Content Placeholder 3">
            <a:extLst>
              <a:ext uri="{FF2B5EF4-FFF2-40B4-BE49-F238E27FC236}">
                <a16:creationId xmlns:a16="http://schemas.microsoft.com/office/drawing/2014/main" xmlns="" id="{3B72800A-164C-4B52-AFE1-996B8316EC9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13880943"/>
              </p:ext>
            </p:extLst>
          </p:nvPr>
        </p:nvGraphicFramePr>
        <p:xfrm>
          <a:off x="536946" y="1963381"/>
          <a:ext cx="8163169" cy="370009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691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2351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62351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23511">
                  <a:extLst>
                    <a:ext uri="{9D8B030D-6E8A-4147-A177-3AD203B41FA5}">
                      <a16:colId xmlns:a16="http://schemas.microsoft.com/office/drawing/2014/main" xmlns="" val="2257890199"/>
                    </a:ext>
                  </a:extLst>
                </a:gridCol>
                <a:gridCol w="1623511">
                  <a:extLst>
                    <a:ext uri="{9D8B030D-6E8A-4147-A177-3AD203B41FA5}">
                      <a16:colId xmlns:a16="http://schemas.microsoft.com/office/drawing/2014/main" xmlns="" val="2457730551"/>
                    </a:ext>
                  </a:extLst>
                </a:gridCol>
              </a:tblGrid>
              <a:tr h="1207094">
                <a:tc>
                  <a:txBody>
                    <a:bodyPr/>
                    <a:lstStyle/>
                    <a:p>
                      <a:r>
                        <a:rPr lang="en-US" sz="2400" b="1" dirty="0"/>
                        <a:t>School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4</a:t>
                      </a:r>
                      <a:r>
                        <a:rPr lang="en-US" sz="2000" b="1" baseline="0" dirty="0"/>
                        <a:t> Year </a:t>
                      </a:r>
                    </a:p>
                    <a:p>
                      <a:pPr algn="ctr"/>
                      <a:r>
                        <a:rPr lang="en-US" sz="2000" b="1" baseline="0" dirty="0"/>
                        <a:t>Cohort </a:t>
                      </a:r>
                    </a:p>
                    <a:p>
                      <a:pPr algn="ctr"/>
                      <a:r>
                        <a:rPr lang="en-US" sz="2000" b="1" baseline="0" dirty="0"/>
                        <a:t>2020-2021</a:t>
                      </a:r>
                      <a:endParaRPr lang="en-US" sz="2000" b="1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4</a:t>
                      </a:r>
                      <a:r>
                        <a:rPr lang="en-US" sz="2000" b="1" baseline="0" dirty="0"/>
                        <a:t> Year </a:t>
                      </a:r>
                    </a:p>
                    <a:p>
                      <a:pPr algn="ctr"/>
                      <a:r>
                        <a:rPr lang="en-US" sz="2000" b="1" baseline="0" dirty="0"/>
                        <a:t>Cohort </a:t>
                      </a:r>
                    </a:p>
                    <a:p>
                      <a:pPr algn="ctr"/>
                      <a:r>
                        <a:rPr lang="en-US" sz="2000" b="1" baseline="0" dirty="0"/>
                        <a:t>2021-2022</a:t>
                      </a:r>
                      <a:endParaRPr lang="en-US" sz="2000" b="1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4</a:t>
                      </a:r>
                      <a:r>
                        <a:rPr lang="en-US" sz="2000" b="1" baseline="0" dirty="0"/>
                        <a:t> Year </a:t>
                      </a:r>
                    </a:p>
                    <a:p>
                      <a:pPr algn="ctr"/>
                      <a:r>
                        <a:rPr lang="en-US" sz="2000" b="1" baseline="0" dirty="0"/>
                        <a:t>Cohort </a:t>
                      </a:r>
                    </a:p>
                    <a:p>
                      <a:pPr algn="ctr"/>
                      <a:r>
                        <a:rPr lang="en-US" sz="2000" b="1" baseline="0" dirty="0"/>
                        <a:t>2022-2023</a:t>
                      </a:r>
                      <a:endParaRPr lang="en-US" sz="2000" b="1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4</a:t>
                      </a:r>
                      <a:r>
                        <a:rPr lang="en-US" sz="2000" b="1" baseline="0" dirty="0"/>
                        <a:t> Year </a:t>
                      </a:r>
                    </a:p>
                    <a:p>
                      <a:pPr algn="ctr"/>
                      <a:r>
                        <a:rPr lang="en-US" sz="2000" b="1" baseline="0" dirty="0"/>
                        <a:t>Cohort </a:t>
                      </a:r>
                    </a:p>
                    <a:p>
                      <a:pPr algn="ctr"/>
                      <a:r>
                        <a:rPr lang="en-US" sz="2000" b="1" baseline="0" dirty="0"/>
                        <a:t>2023-2024</a:t>
                      </a:r>
                      <a:endParaRPr lang="en-US" sz="2000" b="1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2325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WECHS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87.5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83.3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94.4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81.8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2325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WCHS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68.4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56.1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75.0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78.0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23250">
                <a:tc>
                  <a:txBody>
                    <a:bodyPr/>
                    <a:lstStyle/>
                    <a:p>
                      <a:r>
                        <a:rPr lang="en-US" sz="2400" dirty="0"/>
                        <a:t>District</a:t>
                      </a: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71.8</a:t>
                      </a: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66.7</a:t>
                      </a: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79.3</a:t>
                      </a: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77.0</a:t>
                      </a: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23250">
                <a:tc>
                  <a:txBody>
                    <a:bodyPr/>
                    <a:lstStyle/>
                    <a:p>
                      <a:r>
                        <a:rPr lang="en-US" sz="2400" b="0" dirty="0"/>
                        <a:t>State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/>
                        <a:t>86.9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/>
                        <a:t>86.2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/>
                        <a:t>89.4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/>
                        <a:t>89.9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5769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xmlns="" id="{0E30439A-8A5B-46EC-8283-9B6B031D40D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xmlns="" id="{5CEAD642-85CF-4750-8432-7C80C901F00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-427"/>
            <a:ext cx="9144000" cy="685800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xmlns="" id="{FA33EEAE-15D5-4119-8C1E-89D943F911E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341640" y="-1720"/>
            <a:ext cx="8812530" cy="6840685"/>
          </a:xfrm>
          <a:prstGeom prst="rect">
            <a:avLst/>
          </a:prstGeom>
          <a:gradFill>
            <a:gsLst>
              <a:gs pos="21000">
                <a:schemeClr val="accent1">
                  <a:lumMod val="50000"/>
                  <a:alpha val="61000"/>
                </a:schemeClr>
              </a:gs>
              <a:gs pos="100000">
                <a:schemeClr val="accent1">
                  <a:alpha val="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xmlns="" id="{730D8B3B-9B80-4025-B934-26DC7D7CD23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454540" y="-1291"/>
            <a:ext cx="2706134" cy="6858864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0"/>
                </a:schemeClr>
              </a:gs>
              <a:gs pos="99000">
                <a:srgbClr val="000000">
                  <a:alpha val="41000"/>
                </a:srgb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xmlns="" id="{B5A1B09C-1565-46F8-B70F-621C5EB48A0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5274173">
            <a:off x="3923854" y="1402819"/>
            <a:ext cx="4967533" cy="3741293"/>
          </a:xfrm>
          <a:prstGeom prst="ellipse">
            <a:avLst/>
          </a:prstGeom>
          <a:gradFill>
            <a:gsLst>
              <a:gs pos="0">
                <a:schemeClr val="accent1">
                  <a:alpha val="24000"/>
                </a:schemeClr>
              </a:gs>
              <a:gs pos="79000">
                <a:schemeClr val="accent1">
                  <a:lumMod val="60000"/>
                  <a:lumOff val="4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xmlns="" id="{8C516CC8-80AC-446C-A56E-9F54B721040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4735" y="4480038"/>
            <a:ext cx="9134528" cy="237796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34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xmlns="" id="{53947E58-F088-49F1-A3D1-DEA690192E8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6200000" flipH="1">
            <a:off x="4368117" y="2081692"/>
            <a:ext cx="6857572" cy="2694194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0"/>
                </a:srgb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Recreated Logo White Circle No Background.png">
            <a:extLst>
              <a:ext uri="{FF2B5EF4-FFF2-40B4-BE49-F238E27FC236}">
                <a16:creationId xmlns:a16="http://schemas.microsoft.com/office/drawing/2014/main" xmlns="" id="{6FA4FC7B-3338-3A68-3F8C-86D51867E2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204" y="5615840"/>
            <a:ext cx="1102359" cy="110235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FE8760D1-FFCA-CA01-21E8-91678F11B5A0}"/>
              </a:ext>
            </a:extLst>
          </p:cNvPr>
          <p:cNvSpPr/>
          <p:nvPr/>
        </p:nvSpPr>
        <p:spPr>
          <a:xfrm>
            <a:off x="533631" y="6304131"/>
            <a:ext cx="96153" cy="646331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89C2DD6F-D8C4-9732-F166-2159D6437F11}"/>
              </a:ext>
            </a:extLst>
          </p:cNvPr>
          <p:cNvSpPr/>
          <p:nvPr/>
        </p:nvSpPr>
        <p:spPr>
          <a:xfrm>
            <a:off x="672825" y="6304130"/>
            <a:ext cx="96153" cy="646331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4B5A89EE-42FF-875B-D401-57E13DE01A92}"/>
              </a:ext>
            </a:extLst>
          </p:cNvPr>
          <p:cNvSpPr/>
          <p:nvPr/>
        </p:nvSpPr>
        <p:spPr>
          <a:xfrm>
            <a:off x="823068" y="6304129"/>
            <a:ext cx="96153" cy="646331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A8144208-44F5-0275-AF37-9B06A38A1FDD}"/>
              </a:ext>
            </a:extLst>
          </p:cNvPr>
          <p:cNvSpPr txBox="1"/>
          <p:nvPr/>
        </p:nvSpPr>
        <p:spPr>
          <a:xfrm>
            <a:off x="187048" y="6386356"/>
            <a:ext cx="394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56AA3017-686D-BC47-86FA-AAA53FDE874D}" type="slidenum">
              <a:rPr lang="en-US" sz="1400" smtClean="0">
                <a:solidFill>
                  <a:schemeClr val="bg1"/>
                </a:solidFill>
              </a:rPr>
              <a:t>17</a:t>
            </a:fld>
            <a:r>
              <a:rPr lang="en-US" sz="2000" dirty="0">
                <a:solidFill>
                  <a:schemeClr val="bg1"/>
                </a:solidFill>
              </a:rPr>
              <a:t>|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B4F7100B-E502-6843-9205-83CAEBD8CC23}"/>
              </a:ext>
            </a:extLst>
          </p:cNvPr>
          <p:cNvSpPr/>
          <p:nvPr/>
        </p:nvSpPr>
        <p:spPr>
          <a:xfrm>
            <a:off x="-209320" y="-187287"/>
            <a:ext cx="9562640" cy="1773716"/>
          </a:xfrm>
          <a:prstGeom prst="rect">
            <a:avLst/>
          </a:prstGeom>
          <a:solidFill>
            <a:schemeClr val="bg1">
              <a:alpha val="82745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xmlns="" id="{45A0B037-F91A-41E2-DA02-771765EED937}"/>
              </a:ext>
            </a:extLst>
          </p:cNvPr>
          <p:cNvSpPr txBox="1">
            <a:spLocks/>
          </p:cNvSpPr>
          <p:nvPr/>
        </p:nvSpPr>
        <p:spPr>
          <a:xfrm>
            <a:off x="524784" y="248038"/>
            <a:ext cx="8282836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 sz="5760">
                <a:solidFill>
                  <a:srgbClr val="134B83"/>
                </a:solidFill>
              </a:defRPr>
            </a:pPr>
            <a:r>
              <a:rPr lang="en-US" sz="3600" dirty="0">
                <a:solidFill>
                  <a:srgbClr val="134B83"/>
                </a:solidFill>
              </a:rPr>
              <a:t>Areas of Focus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84FC3925-25AE-9227-672D-4B06F7EB6F20}"/>
              </a:ext>
            </a:extLst>
          </p:cNvPr>
          <p:cNvSpPr txBox="1"/>
          <p:nvPr/>
        </p:nvSpPr>
        <p:spPr>
          <a:xfrm>
            <a:off x="297456" y="1740665"/>
            <a:ext cx="461704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Increase grade level proficiency across the district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	Reading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	Math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	Science</a:t>
            </a:r>
          </a:p>
          <a:p>
            <a:endParaRPr lang="en-US" sz="24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Increase growth at each school to meet or exceeded</a:t>
            </a:r>
          </a:p>
          <a:p>
            <a:endParaRPr lang="en-US" sz="24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Increase cohort graduation rates, ACT and WorkKey composite scores</a:t>
            </a:r>
          </a:p>
          <a:p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20" name="Picture 19" descr="A group of children in a classroom&#10;&#10;Description automatically generated">
            <a:extLst>
              <a:ext uri="{FF2B5EF4-FFF2-40B4-BE49-F238E27FC236}">
                <a16:creationId xmlns:a16="http://schemas.microsoft.com/office/drawing/2014/main" xmlns="" id="{B4FE405E-2971-5658-A303-467955BF6C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7141" y="2158343"/>
            <a:ext cx="3655924" cy="2741943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4936E395-85A6-CEA1-5E38-01290D1F7786}"/>
              </a:ext>
            </a:extLst>
          </p:cNvPr>
          <p:cNvSpPr txBox="1"/>
          <p:nvPr/>
        </p:nvSpPr>
        <p:spPr>
          <a:xfrm>
            <a:off x="6273033" y="5760626"/>
            <a:ext cx="1581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FFD937"/>
                </a:solidFill>
                <a:latin typeface="Century Gothic" panose="020B0502020202020204" pitchFamily="34" charset="0"/>
                <a:cs typeface="Courier New" panose="02070309020205020404" pitchFamily="49" charset="0"/>
              </a:rPr>
              <a:t>CHAMPIONS</a:t>
            </a:r>
          </a:p>
          <a:p>
            <a:pPr algn="r"/>
            <a:r>
              <a:rPr lang="en-US" dirty="0">
                <a:solidFill>
                  <a:srgbClr val="FFD937"/>
                </a:solidFill>
                <a:latin typeface="Century Gothic" panose="020B0502020202020204" pitchFamily="34" charset="0"/>
                <a:cs typeface="Courier New" panose="02070309020205020404" pitchFamily="49" charset="0"/>
              </a:rPr>
              <a:t>for Children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6F564590-AF7F-3024-2A40-603AE5CC247F}"/>
              </a:ext>
            </a:extLst>
          </p:cNvPr>
          <p:cNvSpPr txBox="1"/>
          <p:nvPr/>
        </p:nvSpPr>
        <p:spPr>
          <a:xfrm rot="21322634">
            <a:off x="6196733" y="6362077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MARKER FELT WIDE" panose="02000400000000000000" pitchFamily="2" charset="77"/>
                <a:cs typeface="Arial Narrow" panose="020B0604020202020204" pitchFamily="34" charset="0"/>
              </a:rPr>
              <a:t>with kindness!</a:t>
            </a:r>
          </a:p>
        </p:txBody>
      </p:sp>
    </p:spTree>
    <p:extLst>
      <p:ext uri="{BB962C8B-B14F-4D97-AF65-F5344CB8AC3E}">
        <p14:creationId xmlns:p14="http://schemas.microsoft.com/office/powerpoint/2010/main" val="4350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xmlns="" id="{0E30439A-8A5B-46EC-8283-9B6B031D40D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xmlns="" id="{5CEAD642-85CF-4750-8432-7C80C901F00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-427"/>
            <a:ext cx="9144000" cy="685800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xmlns="" id="{FA33EEAE-15D5-4119-8C1E-89D943F911E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341640" y="-1720"/>
            <a:ext cx="8812530" cy="6840685"/>
          </a:xfrm>
          <a:prstGeom prst="rect">
            <a:avLst/>
          </a:prstGeom>
          <a:gradFill>
            <a:gsLst>
              <a:gs pos="21000">
                <a:schemeClr val="accent1">
                  <a:lumMod val="50000"/>
                  <a:alpha val="61000"/>
                </a:schemeClr>
              </a:gs>
              <a:gs pos="100000">
                <a:schemeClr val="accent1">
                  <a:alpha val="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xmlns="" id="{730D8B3B-9B80-4025-B934-26DC7D7CD23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454540" y="-1291"/>
            <a:ext cx="2706134" cy="6858864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0"/>
                </a:schemeClr>
              </a:gs>
              <a:gs pos="99000">
                <a:srgbClr val="000000">
                  <a:alpha val="41000"/>
                </a:srgb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xmlns="" id="{B5A1B09C-1565-46F8-B70F-621C5EB48A0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5274173">
            <a:off x="3923854" y="1402819"/>
            <a:ext cx="4967533" cy="3741293"/>
          </a:xfrm>
          <a:prstGeom prst="ellipse">
            <a:avLst/>
          </a:prstGeom>
          <a:gradFill>
            <a:gsLst>
              <a:gs pos="0">
                <a:schemeClr val="accent1">
                  <a:alpha val="24000"/>
                </a:schemeClr>
              </a:gs>
              <a:gs pos="79000">
                <a:schemeClr val="accent1">
                  <a:lumMod val="60000"/>
                  <a:lumOff val="4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xmlns="" id="{8C516CC8-80AC-446C-A56E-9F54B721040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4735" y="4480038"/>
            <a:ext cx="9134528" cy="237796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34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xmlns="" id="{53947E58-F088-49F1-A3D1-DEA690192E8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6200000" flipH="1">
            <a:off x="4368117" y="2081692"/>
            <a:ext cx="6857572" cy="2694194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0"/>
                </a:srgb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Recreated Logo White Circle No Background.png">
            <a:extLst>
              <a:ext uri="{FF2B5EF4-FFF2-40B4-BE49-F238E27FC236}">
                <a16:creationId xmlns:a16="http://schemas.microsoft.com/office/drawing/2014/main" xmlns="" id="{6FA4FC7B-3338-3A68-3F8C-86D51867E2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204" y="5615840"/>
            <a:ext cx="1102359" cy="110235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FE8760D1-FFCA-CA01-21E8-91678F11B5A0}"/>
              </a:ext>
            </a:extLst>
          </p:cNvPr>
          <p:cNvSpPr/>
          <p:nvPr/>
        </p:nvSpPr>
        <p:spPr>
          <a:xfrm>
            <a:off x="533631" y="6304131"/>
            <a:ext cx="96153" cy="646331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89C2DD6F-D8C4-9732-F166-2159D6437F11}"/>
              </a:ext>
            </a:extLst>
          </p:cNvPr>
          <p:cNvSpPr/>
          <p:nvPr/>
        </p:nvSpPr>
        <p:spPr>
          <a:xfrm>
            <a:off x="672825" y="6304130"/>
            <a:ext cx="96153" cy="646331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4B5A89EE-42FF-875B-D401-57E13DE01A92}"/>
              </a:ext>
            </a:extLst>
          </p:cNvPr>
          <p:cNvSpPr/>
          <p:nvPr/>
        </p:nvSpPr>
        <p:spPr>
          <a:xfrm>
            <a:off x="823068" y="6304129"/>
            <a:ext cx="96153" cy="646331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A8144208-44F5-0275-AF37-9B06A38A1FDD}"/>
              </a:ext>
            </a:extLst>
          </p:cNvPr>
          <p:cNvSpPr txBox="1"/>
          <p:nvPr/>
        </p:nvSpPr>
        <p:spPr>
          <a:xfrm>
            <a:off x="187048" y="6386356"/>
            <a:ext cx="394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56AA3017-686D-BC47-86FA-AAA53FDE874D}" type="slidenum">
              <a:rPr lang="en-US" sz="1400" smtClean="0">
                <a:solidFill>
                  <a:schemeClr val="bg1"/>
                </a:solidFill>
              </a:rPr>
              <a:t>18</a:t>
            </a:fld>
            <a:r>
              <a:rPr lang="en-US" sz="2000" dirty="0">
                <a:solidFill>
                  <a:schemeClr val="bg1"/>
                </a:solidFill>
              </a:rPr>
              <a:t>|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B4F7100B-E502-6843-9205-83CAEBD8CC23}"/>
              </a:ext>
            </a:extLst>
          </p:cNvPr>
          <p:cNvSpPr/>
          <p:nvPr/>
        </p:nvSpPr>
        <p:spPr>
          <a:xfrm>
            <a:off x="-209320" y="-187287"/>
            <a:ext cx="9562640" cy="1773716"/>
          </a:xfrm>
          <a:prstGeom prst="rect">
            <a:avLst/>
          </a:prstGeom>
          <a:solidFill>
            <a:schemeClr val="bg1">
              <a:alpha val="82745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xmlns="" id="{45A0B037-F91A-41E2-DA02-771765EED937}"/>
              </a:ext>
            </a:extLst>
          </p:cNvPr>
          <p:cNvSpPr txBox="1">
            <a:spLocks/>
          </p:cNvSpPr>
          <p:nvPr/>
        </p:nvSpPr>
        <p:spPr>
          <a:xfrm>
            <a:off x="524784" y="248038"/>
            <a:ext cx="8282836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 sz="5760">
                <a:solidFill>
                  <a:srgbClr val="134B83"/>
                </a:solidFill>
              </a:defRPr>
            </a:pPr>
            <a:r>
              <a:rPr lang="en-US" sz="3600" dirty="0">
                <a:solidFill>
                  <a:srgbClr val="134B83"/>
                </a:solidFill>
              </a:rPr>
              <a:t>Initiatives for Improvement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84FC3925-25AE-9227-672D-4B06F7EB6F20}"/>
              </a:ext>
            </a:extLst>
          </p:cNvPr>
          <p:cNvSpPr txBox="1"/>
          <p:nvPr/>
        </p:nvSpPr>
        <p:spPr>
          <a:xfrm>
            <a:off x="319547" y="1972027"/>
            <a:ext cx="8504904" cy="36702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Elementary schools rearranged their schedules to reach core subjects in the mornings.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Tutoring is provided throughout the school year and enhanced summer learning opportunities.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Instructional Coaches and Master Teachers have been hired. </a:t>
            </a:r>
          </a:p>
          <a:p>
            <a:endParaRPr lang="en-US" sz="10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Instruction is data-driven.</a:t>
            </a:r>
          </a:p>
          <a:p>
            <a:pPr lvl="1"/>
            <a:endParaRPr lang="en-US" sz="105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District is working to foster partnerships with community organizations and volunteers.</a:t>
            </a:r>
          </a:p>
          <a:p>
            <a:endParaRPr lang="en-US" sz="10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Strengthening relationships between school staff and students’ families.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4936E395-85A6-CEA1-5E38-01290D1F7786}"/>
              </a:ext>
            </a:extLst>
          </p:cNvPr>
          <p:cNvSpPr txBox="1"/>
          <p:nvPr/>
        </p:nvSpPr>
        <p:spPr>
          <a:xfrm>
            <a:off x="6273033" y="5760626"/>
            <a:ext cx="1581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FFD937"/>
                </a:solidFill>
                <a:latin typeface="Century Gothic" panose="020B0502020202020204" pitchFamily="34" charset="0"/>
                <a:cs typeface="Courier New" panose="02070309020205020404" pitchFamily="49" charset="0"/>
              </a:rPr>
              <a:t>CHAMPIONS</a:t>
            </a:r>
          </a:p>
          <a:p>
            <a:pPr algn="r"/>
            <a:r>
              <a:rPr lang="en-US" dirty="0">
                <a:solidFill>
                  <a:srgbClr val="FFD937"/>
                </a:solidFill>
                <a:latin typeface="Century Gothic" panose="020B0502020202020204" pitchFamily="34" charset="0"/>
                <a:cs typeface="Courier New" panose="02070309020205020404" pitchFamily="49" charset="0"/>
              </a:rPr>
              <a:t>for Children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6F564590-AF7F-3024-2A40-603AE5CC247F}"/>
              </a:ext>
            </a:extLst>
          </p:cNvPr>
          <p:cNvSpPr txBox="1"/>
          <p:nvPr/>
        </p:nvSpPr>
        <p:spPr>
          <a:xfrm rot="21322634">
            <a:off x="6196733" y="6362077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MARKER FELT WIDE" panose="02000400000000000000" pitchFamily="2" charset="77"/>
                <a:cs typeface="Arial Narrow" panose="020B0604020202020204" pitchFamily="34" charset="0"/>
              </a:rPr>
              <a:t>with kindness!</a:t>
            </a:r>
          </a:p>
        </p:txBody>
      </p:sp>
    </p:spTree>
    <p:extLst>
      <p:ext uri="{BB962C8B-B14F-4D97-AF65-F5344CB8AC3E}">
        <p14:creationId xmlns:p14="http://schemas.microsoft.com/office/powerpoint/2010/main" val="1447188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xmlns="" id="{6F5A5072-7B47-4D32-B52A-4EBBF590B8A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xmlns="" id="{9715DAF0-AE1B-46C9-8A6B-DB2AA05AB91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>
            <a:off x="-1" y="-22693"/>
            <a:ext cx="9143998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xmlns="" id="{6016219D-510E-4184-9090-6D5578A87BD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2384720" y="-2407841"/>
            <a:ext cx="4374557" cy="9144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xmlns="" id="{AFF4A713-7B75-4B21-90D7-5AB19547C72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2555756" y="-2236808"/>
            <a:ext cx="4374128" cy="880235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xmlns="" id="{DC631C0B-6DA6-4E57-8231-CE32B3434A7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3" y="-22690"/>
            <a:ext cx="6406863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Freeform: Shape 84">
            <a:extLst>
              <a:ext uri="{FF2B5EF4-FFF2-40B4-BE49-F238E27FC236}">
                <a16:creationId xmlns:a16="http://schemas.microsoft.com/office/drawing/2014/main" xmlns="" id="{C29501E6-A978-4A61-9689-9085AF97A53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2508972">
            <a:off x="4459073" y="-1032053"/>
            <a:ext cx="3742610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08919" y="1792106"/>
            <a:ext cx="3326157" cy="744106"/>
          </a:xfrm>
        </p:spPr>
        <p:txBody>
          <a:bodyPr anchor="b">
            <a:noAutofit/>
          </a:bodyPr>
          <a:lstStyle/>
          <a:p>
            <a:pPr algn="l">
              <a:defRPr sz="5760">
                <a:solidFill>
                  <a:srgbClr val="134B83"/>
                </a:solidFill>
              </a:defRPr>
            </a:pPr>
            <a:r>
              <a:rPr lang="en-US" sz="4800" dirty="0">
                <a:solidFill>
                  <a:srgbClr val="FFFFFF"/>
                </a:solidFill>
              </a:rPr>
              <a:t>Questions?</a:t>
            </a:r>
          </a:p>
        </p:txBody>
      </p:sp>
      <p:pic>
        <p:nvPicPr>
          <p:cNvPr id="4" name="Picture 3" descr="Recreated Logo White Circle No Background.png">
            <a:extLst>
              <a:ext uri="{FF2B5EF4-FFF2-40B4-BE49-F238E27FC236}">
                <a16:creationId xmlns:a16="http://schemas.microsoft.com/office/drawing/2014/main" xmlns="" id="{FA1030DB-BEEE-08E9-EE64-15C332DD72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204" y="5615840"/>
            <a:ext cx="1102359" cy="110235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E9E35F13-BD57-0D1B-6D5C-C73B9C320F8B}"/>
              </a:ext>
            </a:extLst>
          </p:cNvPr>
          <p:cNvSpPr/>
          <p:nvPr/>
        </p:nvSpPr>
        <p:spPr>
          <a:xfrm>
            <a:off x="533631" y="6304131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4DF8437B-2DD7-81F3-7D45-62DE7EB3A63C}"/>
              </a:ext>
            </a:extLst>
          </p:cNvPr>
          <p:cNvSpPr/>
          <p:nvPr/>
        </p:nvSpPr>
        <p:spPr>
          <a:xfrm>
            <a:off x="672825" y="6304130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FD29DCAB-D57D-4B17-2368-8928C3D8649E}"/>
              </a:ext>
            </a:extLst>
          </p:cNvPr>
          <p:cNvSpPr/>
          <p:nvPr/>
        </p:nvSpPr>
        <p:spPr>
          <a:xfrm>
            <a:off x="823068" y="6304129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4D2E679-A15E-688A-046B-099455534647}"/>
              </a:ext>
            </a:extLst>
          </p:cNvPr>
          <p:cNvSpPr txBox="1"/>
          <p:nvPr/>
        </p:nvSpPr>
        <p:spPr>
          <a:xfrm>
            <a:off x="187048" y="6386356"/>
            <a:ext cx="394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56AA3017-686D-BC47-86FA-AAA53FDE874D}" type="slidenum">
              <a:rPr lang="en-US" sz="1400" smtClean="0"/>
              <a:t>19</a:t>
            </a:fld>
            <a:r>
              <a:rPr lang="en-US" sz="2000" dirty="0"/>
              <a:t>|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82D04966-A8E3-0380-312C-ED90D77654D7}"/>
              </a:ext>
            </a:extLst>
          </p:cNvPr>
          <p:cNvSpPr txBox="1"/>
          <p:nvPr/>
        </p:nvSpPr>
        <p:spPr>
          <a:xfrm>
            <a:off x="6273033" y="5760626"/>
            <a:ext cx="1581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latin typeface="Century Gothic" panose="020B0502020202020204" pitchFamily="34" charset="0"/>
                <a:cs typeface="Courier New" panose="02070309020205020404" pitchFamily="49" charset="0"/>
              </a:rPr>
              <a:t>CHAMPIONS</a:t>
            </a:r>
          </a:p>
          <a:p>
            <a:pPr algn="r"/>
            <a:r>
              <a:rPr lang="en-US" dirty="0">
                <a:latin typeface="Century Gothic" panose="020B0502020202020204" pitchFamily="34" charset="0"/>
                <a:cs typeface="Courier New" panose="02070309020205020404" pitchFamily="49" charset="0"/>
              </a:rPr>
              <a:t>for Children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56DD15C7-0F7D-AC25-397C-22A01E0012F8}"/>
              </a:ext>
            </a:extLst>
          </p:cNvPr>
          <p:cNvSpPr txBox="1"/>
          <p:nvPr/>
        </p:nvSpPr>
        <p:spPr>
          <a:xfrm rot="21322634">
            <a:off x="6196733" y="6362077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134B83"/>
                </a:solidFill>
                <a:latin typeface="MARKER FELT WIDE" panose="02000400000000000000" pitchFamily="2" charset="77"/>
                <a:cs typeface="Arial Narrow" panose="020B0604020202020204" pitchFamily="34" charset="0"/>
              </a:rPr>
              <a:t>with kindness!</a:t>
            </a:r>
          </a:p>
        </p:txBody>
      </p:sp>
    </p:spTree>
    <p:extLst>
      <p:ext uri="{BB962C8B-B14F-4D97-AF65-F5344CB8AC3E}">
        <p14:creationId xmlns:p14="http://schemas.microsoft.com/office/powerpoint/2010/main" val="443390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1736</TotalTime>
  <Words>912</Words>
  <Application>Microsoft Office PowerPoint</Application>
  <PresentationFormat>On-screen Show (4:3)</PresentationFormat>
  <Paragraphs>318</Paragraphs>
  <Slides>19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9" baseType="lpstr">
      <vt:lpstr>Aptos</vt:lpstr>
      <vt:lpstr>Arial</vt:lpstr>
      <vt:lpstr>Arial Narrow</vt:lpstr>
      <vt:lpstr>Baskerville Old Face</vt:lpstr>
      <vt:lpstr>Calibri</vt:lpstr>
      <vt:lpstr>Calibri Light</vt:lpstr>
      <vt:lpstr>Century Gothic</vt:lpstr>
      <vt:lpstr>Courier New</vt:lpstr>
      <vt:lpstr>MARKER FELT WIDE</vt:lpstr>
      <vt:lpstr>Office Theme</vt:lpstr>
      <vt:lpstr>Warren County Schools Accountability Data School Year 2023-2024</vt:lpstr>
      <vt:lpstr>Contents</vt:lpstr>
      <vt:lpstr>Celebrations</vt:lpstr>
      <vt:lpstr>Celebrations (continued)</vt:lpstr>
      <vt:lpstr>Overview of School Performance Grades </vt:lpstr>
      <vt:lpstr> WCS School Performance Grades and Designations School Year 2023-2024  </vt:lpstr>
      <vt:lpstr>WCS End of Grade (EOG) Reading</vt:lpstr>
      <vt:lpstr>WCS End of Grade (EOG) Math</vt:lpstr>
      <vt:lpstr>WCS End of Grade (EOG) Science</vt:lpstr>
      <vt:lpstr>WCS End of Course NC Math I</vt:lpstr>
      <vt:lpstr>WCS End of Course NC Math III</vt:lpstr>
      <vt:lpstr>WCS End of Course English II</vt:lpstr>
      <vt:lpstr>WCS End of Course Biology</vt:lpstr>
      <vt:lpstr>ACT (taken in 11th grade)</vt:lpstr>
      <vt:lpstr>WorkKeys</vt:lpstr>
      <vt:lpstr>Cohort Graduation Rates</vt:lpstr>
      <vt:lpstr>PowerPoint Presentation</vt:lpstr>
      <vt:lpstr>PowerPoint Presentation</vt:lpstr>
      <vt:lpstr>Questions?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subject/>
  <dc:creator>dclayton</dc:creator>
  <cp:keywords/>
  <dc:description>generated using python-pptx</dc:description>
  <cp:lastModifiedBy>Dywanda Pettaway</cp:lastModifiedBy>
  <cp:revision>45</cp:revision>
  <cp:lastPrinted>2024-09-05T16:10:43Z</cp:lastPrinted>
  <dcterms:created xsi:type="dcterms:W3CDTF">2013-01-27T09:14:16Z</dcterms:created>
  <dcterms:modified xsi:type="dcterms:W3CDTF">2024-09-10T16:10:05Z</dcterms:modified>
  <cp:category/>
</cp:coreProperties>
</file>